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77" r:id="rId4"/>
    <p:sldId id="278" r:id="rId5"/>
    <p:sldId id="279" r:id="rId6"/>
    <p:sldId id="280" r:id="rId7"/>
    <p:sldId id="275" r:id="rId8"/>
    <p:sldId id="271" r:id="rId9"/>
    <p:sldId id="262" r:id="rId10"/>
    <p:sldId id="276" r:id="rId11"/>
    <p:sldId id="274" r:id="rId12"/>
  </p:sldIdLst>
  <p:sldSz cx="10693400" cy="7562850"/>
  <p:notesSz cx="10693400" cy="7562850"/>
  <p:embeddedFontLst>
    <p:embeddedFont>
      <p:font typeface="Arial Black" panose="020B0A04020102020204" pitchFamily="34" charset="0"/>
      <p:bold r:id="rId14"/>
    </p:embeddedFont>
    <p:embeddedFont>
      <p:font typeface="Calibri" panose="020F0502020204030204" pitchFamily="34" charset="0"/>
      <p:regular r:id="rId15"/>
      <p:bold r:id="rId16"/>
      <p:italic r:id="rId17"/>
      <p:boldItalic r:id="rId1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214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5" d="100"/>
          <a:sy n="95" d="100"/>
        </p:scale>
        <p:origin x="1524" y="9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1.8098614647517233E-2"/>
          <c:w val="0.99513774089076101"/>
          <c:h val="0.7645215420106754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Лист1!$C$1</c:f>
              <c:strCache>
                <c:ptCount val="1"/>
                <c:pt idx="0">
                  <c:v>янв.20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Лист1!$B$2</c:f>
              <c:strCache>
                <c:ptCount val="1"/>
                <c:pt idx="0">
                  <c:v>общий трафик</c:v>
                </c:pt>
              </c:strCache>
            </c:strRef>
          </c:cat>
          <c:val>
            <c:numRef>
              <c:f>Лист1!$C$2</c:f>
              <c:numCache>
                <c:formatCode>#,##0</c:formatCode>
                <c:ptCount val="1"/>
                <c:pt idx="0">
                  <c:v>429462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98D-4495-847D-C8D879BBF949}"/>
            </c:ext>
          </c:extLst>
        </c:ser>
        <c:ser>
          <c:idx val="1"/>
          <c:order val="1"/>
          <c:tx>
            <c:strRef>
              <c:f>Лист1!$D$1</c:f>
              <c:strCache>
                <c:ptCount val="1"/>
                <c:pt idx="0">
                  <c:v>февраль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Лист1!$B$2</c:f>
              <c:strCache>
                <c:ptCount val="1"/>
                <c:pt idx="0">
                  <c:v>общий трафик</c:v>
                </c:pt>
              </c:strCache>
            </c:strRef>
          </c:cat>
          <c:val>
            <c:numRef>
              <c:f>Лист1!$D$2</c:f>
              <c:numCache>
                <c:formatCode>#,##0</c:formatCode>
                <c:ptCount val="1"/>
                <c:pt idx="0">
                  <c:v>481657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98D-4495-847D-C8D879BBF949}"/>
            </c:ext>
          </c:extLst>
        </c:ser>
        <c:ser>
          <c:idx val="2"/>
          <c:order val="2"/>
          <c:tx>
            <c:strRef>
              <c:f>Лист1!$E$1</c:f>
              <c:strCache>
                <c:ptCount val="1"/>
                <c:pt idx="0">
                  <c:v>март 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Лист1!$B$2</c:f>
              <c:strCache>
                <c:ptCount val="1"/>
                <c:pt idx="0">
                  <c:v>общий трафик</c:v>
                </c:pt>
              </c:strCache>
            </c:strRef>
          </c:cat>
          <c:val>
            <c:numRef>
              <c:f>Лист1!$E$2</c:f>
              <c:numCache>
                <c:formatCode>#,##0</c:formatCode>
                <c:ptCount val="1"/>
                <c:pt idx="0">
                  <c:v>477538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98D-4495-847D-C8D879BBF949}"/>
            </c:ext>
          </c:extLst>
        </c:ser>
        <c:ser>
          <c:idx val="3"/>
          <c:order val="3"/>
          <c:tx>
            <c:strRef>
              <c:f>Лист1!$F$1</c:f>
              <c:strCache>
                <c:ptCount val="1"/>
                <c:pt idx="0">
                  <c:v>апрель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Лист1!$B$2</c:f>
              <c:strCache>
                <c:ptCount val="1"/>
                <c:pt idx="0">
                  <c:v>общий трафик</c:v>
                </c:pt>
              </c:strCache>
            </c:strRef>
          </c:cat>
          <c:val>
            <c:numRef>
              <c:f>Лист1!$F$2</c:f>
              <c:numCache>
                <c:formatCode>#,##0</c:formatCode>
                <c:ptCount val="1"/>
                <c:pt idx="0">
                  <c:v>259966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98D-4495-847D-C8D879BBF949}"/>
            </c:ext>
          </c:extLst>
        </c:ser>
        <c:ser>
          <c:idx val="4"/>
          <c:order val="4"/>
          <c:tx>
            <c:strRef>
              <c:f>Лист1!$G$1</c:f>
              <c:strCache>
                <c:ptCount val="1"/>
                <c:pt idx="0">
                  <c:v>май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Лист1!$B$2</c:f>
              <c:strCache>
                <c:ptCount val="1"/>
                <c:pt idx="0">
                  <c:v>общий трафик</c:v>
                </c:pt>
              </c:strCache>
            </c:strRef>
          </c:cat>
          <c:val>
            <c:numRef>
              <c:f>Лист1!$G$2</c:f>
              <c:numCache>
                <c:formatCode>#,##0</c:formatCode>
                <c:ptCount val="1"/>
                <c:pt idx="0">
                  <c:v>387333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98D-4495-847D-C8D879BBF949}"/>
            </c:ext>
          </c:extLst>
        </c:ser>
        <c:ser>
          <c:idx val="5"/>
          <c:order val="5"/>
          <c:tx>
            <c:strRef>
              <c:f>Лист1!$H$1</c:f>
              <c:strCache>
                <c:ptCount val="1"/>
                <c:pt idx="0">
                  <c:v>июнь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Лист1!$B$2</c:f>
              <c:strCache>
                <c:ptCount val="1"/>
                <c:pt idx="0">
                  <c:v>общий трафик</c:v>
                </c:pt>
              </c:strCache>
            </c:strRef>
          </c:cat>
          <c:val>
            <c:numRef>
              <c:f>Лист1!$H$2</c:f>
              <c:numCache>
                <c:formatCode>#,##0</c:formatCode>
                <c:ptCount val="1"/>
                <c:pt idx="0">
                  <c:v>572766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F98D-4495-847D-C8D879BBF949}"/>
            </c:ext>
          </c:extLst>
        </c:ser>
        <c:ser>
          <c:idx val="6"/>
          <c:order val="6"/>
          <c:tx>
            <c:strRef>
              <c:f>Лист1!$I$1</c:f>
              <c:strCache>
                <c:ptCount val="1"/>
                <c:pt idx="0">
                  <c:v>июль</c:v>
                </c:pt>
              </c:strCache>
            </c:strRef>
          </c:tx>
          <c:spPr>
            <a:solidFill>
              <a:schemeClr val="accent5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Лист1!$B$2</c:f>
              <c:strCache>
                <c:ptCount val="1"/>
                <c:pt idx="0">
                  <c:v>общий трафик</c:v>
                </c:pt>
              </c:strCache>
            </c:strRef>
          </c:cat>
          <c:val>
            <c:numRef>
              <c:f>Лист1!$I$2</c:f>
              <c:numCache>
                <c:formatCode>#,##0</c:formatCode>
                <c:ptCount val="1"/>
                <c:pt idx="0">
                  <c:v>585165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F98D-4495-847D-C8D879BBF949}"/>
            </c:ext>
          </c:extLst>
        </c:ser>
        <c:ser>
          <c:idx val="7"/>
          <c:order val="7"/>
          <c:tx>
            <c:strRef>
              <c:f>Лист1!$J$1</c:f>
              <c:strCache>
                <c:ptCount val="1"/>
                <c:pt idx="0">
                  <c:v>август</c:v>
                </c:pt>
              </c:strCache>
            </c:strRef>
          </c:tx>
          <c:spPr>
            <a:solidFill>
              <a:schemeClr val="accent1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Лист1!$B$2</c:f>
              <c:strCache>
                <c:ptCount val="1"/>
                <c:pt idx="0">
                  <c:v>общий трафик</c:v>
                </c:pt>
              </c:strCache>
            </c:strRef>
          </c:cat>
          <c:val>
            <c:numRef>
              <c:f>Лист1!$J$2</c:f>
              <c:numCache>
                <c:formatCode>#,##0</c:formatCode>
                <c:ptCount val="1"/>
                <c:pt idx="0">
                  <c:v>592766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F98D-4495-847D-C8D879BBF949}"/>
            </c:ext>
          </c:extLst>
        </c:ser>
        <c:ser>
          <c:idx val="8"/>
          <c:order val="8"/>
          <c:tx>
            <c:strRef>
              <c:f>Лист1!$K$1</c:f>
              <c:strCache>
                <c:ptCount val="1"/>
                <c:pt idx="0">
                  <c:v>сентябрь</c:v>
                </c:pt>
              </c:strCache>
            </c:strRef>
          </c:tx>
          <c:spPr>
            <a:solidFill>
              <a:schemeClr val="accent3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Лист1!$B$2</c:f>
              <c:strCache>
                <c:ptCount val="1"/>
                <c:pt idx="0">
                  <c:v>общий трафик</c:v>
                </c:pt>
              </c:strCache>
            </c:strRef>
          </c:cat>
          <c:val>
            <c:numRef>
              <c:f>Лист1!$K$2</c:f>
              <c:numCache>
                <c:formatCode>#,##0</c:formatCode>
                <c:ptCount val="1"/>
                <c:pt idx="0">
                  <c:v>550000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F98D-4495-847D-C8D879BBF949}"/>
            </c:ext>
          </c:extLst>
        </c:ser>
        <c:ser>
          <c:idx val="9"/>
          <c:order val="9"/>
          <c:tx>
            <c:strRef>
              <c:f>Лист1!$L$1</c:f>
              <c:strCache>
                <c:ptCount val="1"/>
                <c:pt idx="0">
                  <c:v>октябрь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Лист1!$B$2</c:f>
              <c:strCache>
                <c:ptCount val="1"/>
                <c:pt idx="0">
                  <c:v>общий трафик</c:v>
                </c:pt>
              </c:strCache>
            </c:strRef>
          </c:cat>
          <c:val>
            <c:numRef>
              <c:f>Лист1!$L$2</c:f>
              <c:numCache>
                <c:formatCode>#,##0</c:formatCode>
                <c:ptCount val="1"/>
                <c:pt idx="0">
                  <c:v>538731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F98D-4495-847D-C8D879BBF949}"/>
            </c:ext>
          </c:extLst>
        </c:ser>
        <c:ser>
          <c:idx val="10"/>
          <c:order val="10"/>
          <c:tx>
            <c:strRef>
              <c:f>Лист1!$M$1</c:f>
              <c:strCache>
                <c:ptCount val="1"/>
                <c:pt idx="0">
                  <c:v>ноябрь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Лист1!$B$2</c:f>
              <c:strCache>
                <c:ptCount val="1"/>
                <c:pt idx="0">
                  <c:v>общий трафик</c:v>
                </c:pt>
              </c:strCache>
            </c:strRef>
          </c:cat>
          <c:val>
            <c:numRef>
              <c:f>Лист1!$M$2</c:f>
              <c:numCache>
                <c:formatCode>#,##0</c:formatCode>
                <c:ptCount val="1"/>
                <c:pt idx="0">
                  <c:v>344892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F98D-4495-847D-C8D879BBF949}"/>
            </c:ext>
          </c:extLst>
        </c:ser>
        <c:ser>
          <c:idx val="11"/>
          <c:order val="11"/>
          <c:tx>
            <c:strRef>
              <c:f>Лист1!$N$1</c:f>
              <c:strCache>
                <c:ptCount val="1"/>
                <c:pt idx="0">
                  <c:v>декабрь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Лист1!$B$2</c:f>
              <c:strCache>
                <c:ptCount val="1"/>
                <c:pt idx="0">
                  <c:v>общий трафик</c:v>
                </c:pt>
              </c:strCache>
            </c:strRef>
          </c:cat>
          <c:val>
            <c:numRef>
              <c:f>Лист1!$N$2</c:f>
              <c:numCache>
                <c:formatCode>#,##0</c:formatCode>
                <c:ptCount val="1"/>
                <c:pt idx="0">
                  <c:v>431352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F98D-4495-847D-C8D879BBF949}"/>
            </c:ext>
          </c:extLst>
        </c:ser>
        <c:ser>
          <c:idx val="12"/>
          <c:order val="12"/>
          <c:tx>
            <c:strRef>
              <c:f>Лист1!$O$1</c:f>
              <c:strCache>
                <c:ptCount val="1"/>
                <c:pt idx="0">
                  <c:v>янв.21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Лист1!$B$2</c:f>
              <c:strCache>
                <c:ptCount val="1"/>
                <c:pt idx="0">
                  <c:v>общий трафик</c:v>
                </c:pt>
              </c:strCache>
            </c:strRef>
          </c:cat>
          <c:val>
            <c:numRef>
              <c:f>Лист1!$O$2</c:f>
              <c:numCache>
                <c:formatCode>#,##0</c:formatCode>
                <c:ptCount val="1"/>
                <c:pt idx="0">
                  <c:v>410888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F98D-4495-847D-C8D879BBF949}"/>
            </c:ext>
          </c:extLst>
        </c:ser>
        <c:ser>
          <c:idx val="13"/>
          <c:order val="13"/>
          <c:tx>
            <c:strRef>
              <c:f>Лист1!$P$1</c:f>
              <c:strCache>
                <c:ptCount val="1"/>
                <c:pt idx="0">
                  <c:v>февраль2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Лист1!$B$2</c:f>
              <c:strCache>
                <c:ptCount val="1"/>
                <c:pt idx="0">
                  <c:v>общий трафик</c:v>
                </c:pt>
              </c:strCache>
            </c:strRef>
          </c:cat>
          <c:val>
            <c:numRef>
              <c:f>Лист1!$P$2</c:f>
              <c:numCache>
                <c:formatCode>#,##0</c:formatCode>
                <c:ptCount val="1"/>
                <c:pt idx="0">
                  <c:v>380495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F98D-4495-847D-C8D879BBF949}"/>
            </c:ext>
          </c:extLst>
        </c:ser>
        <c:ser>
          <c:idx val="14"/>
          <c:order val="14"/>
          <c:tx>
            <c:strRef>
              <c:f>Лист1!$Q$1</c:f>
              <c:strCache>
                <c:ptCount val="1"/>
                <c:pt idx="0">
                  <c:v>март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Лист1!$B$2</c:f>
              <c:strCache>
                <c:ptCount val="1"/>
                <c:pt idx="0">
                  <c:v>общий трафик</c:v>
                </c:pt>
              </c:strCache>
            </c:strRef>
          </c:cat>
          <c:val>
            <c:numRef>
              <c:f>Лист1!$Q$2</c:f>
              <c:numCache>
                <c:formatCode>#,##0</c:formatCode>
                <c:ptCount val="1"/>
                <c:pt idx="0">
                  <c:v>503197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F98D-4495-847D-C8D879BBF949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225026816"/>
        <c:axId val="225028352"/>
      </c:barChart>
      <c:catAx>
        <c:axId val="22502681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225028352"/>
        <c:crosses val="autoZero"/>
        <c:auto val="1"/>
        <c:lblAlgn val="ctr"/>
        <c:lblOffset val="100"/>
        <c:noMultiLvlLbl val="0"/>
      </c:catAx>
      <c:valAx>
        <c:axId val="225028352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crossAx val="2250268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5.7146307304472316E-2"/>
          <c:y val="0.79758242445739536"/>
          <c:w val="0.88716666147956802"/>
          <c:h val="4.754222543611136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633913" cy="3794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6057900" y="0"/>
            <a:ext cx="4632325" cy="3794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FB8C2F-9891-4CEF-B795-75A6C54C4751}" type="datetimeFigureOut">
              <a:rPr lang="ru-RU" smtClean="0"/>
              <a:t>22.04.2021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543300" y="946150"/>
            <a:ext cx="3606800" cy="2551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1069975" y="3640138"/>
            <a:ext cx="8553450" cy="29781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7183438"/>
            <a:ext cx="4633913" cy="3794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6057900" y="7183438"/>
            <a:ext cx="4632325" cy="3794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B74D66-E9CF-4F93-B7A8-80995093DC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04646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B74D66-E9CF-4F93-B7A8-80995093DC6B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90911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B74D66-E9CF-4F93-B7A8-80995093DC6B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16377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B74D66-E9CF-4F93-B7A8-80995093DC6B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83806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802005" y="2344483"/>
            <a:ext cx="9089390" cy="15881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604010" y="4235196"/>
            <a:ext cx="7485380" cy="18907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4/22/2021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800" b="0" i="0">
                <a:solidFill>
                  <a:srgbClr val="7F7F7F"/>
                </a:solidFill>
                <a:latin typeface="Gotham Pro"/>
                <a:cs typeface="Gotham Pro"/>
              </a:defRPr>
            </a:lvl1pPr>
          </a:lstStyle>
          <a:p>
            <a:pPr marL="25400">
              <a:lnSpc>
                <a:spcPct val="100000"/>
              </a:lnSpc>
              <a:spcBef>
                <a:spcPts val="25"/>
              </a:spcBef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900" b="1" i="0">
                <a:solidFill>
                  <a:schemeClr val="tx1"/>
                </a:solidFill>
                <a:latin typeface="Gotham Pro Black"/>
                <a:cs typeface="Gotham Pro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900" b="1" i="0">
                <a:solidFill>
                  <a:schemeClr val="tx1"/>
                </a:solidFill>
                <a:latin typeface="Gotham Pro Black"/>
                <a:cs typeface="Gotham Pro Black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4/22/2021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800" b="0" i="0">
                <a:solidFill>
                  <a:srgbClr val="7F7F7F"/>
                </a:solidFill>
                <a:latin typeface="Gotham Pro"/>
                <a:cs typeface="Gotham Pro"/>
              </a:defRPr>
            </a:lvl1pPr>
          </a:lstStyle>
          <a:p>
            <a:pPr marL="25400">
              <a:lnSpc>
                <a:spcPct val="100000"/>
              </a:lnSpc>
              <a:spcBef>
                <a:spcPts val="25"/>
              </a:spcBef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900" b="1" i="0">
                <a:solidFill>
                  <a:schemeClr val="tx1"/>
                </a:solidFill>
                <a:latin typeface="Gotham Pro Black"/>
                <a:cs typeface="Gotham Pro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34670" y="1739455"/>
            <a:ext cx="4651629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507101" y="1739455"/>
            <a:ext cx="4651629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4/22/2021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800" b="0" i="0">
                <a:solidFill>
                  <a:srgbClr val="7F7F7F"/>
                </a:solidFill>
                <a:latin typeface="Gotham Pro"/>
                <a:cs typeface="Gotham Pro"/>
              </a:defRPr>
            </a:lvl1pPr>
          </a:lstStyle>
          <a:p>
            <a:pPr marL="25400">
              <a:lnSpc>
                <a:spcPct val="100000"/>
              </a:lnSpc>
              <a:spcBef>
                <a:spcPts val="25"/>
              </a:spcBef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900" b="1" i="0">
                <a:solidFill>
                  <a:schemeClr val="tx1"/>
                </a:solidFill>
                <a:latin typeface="Gotham Pro Black"/>
                <a:cs typeface="Gotham Pro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4/22/2021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800" b="0" i="0">
                <a:solidFill>
                  <a:srgbClr val="7F7F7F"/>
                </a:solidFill>
                <a:latin typeface="Gotham Pro"/>
                <a:cs typeface="Gotham Pro"/>
              </a:defRPr>
            </a:lvl1pPr>
          </a:lstStyle>
          <a:p>
            <a:pPr marL="25400">
              <a:lnSpc>
                <a:spcPct val="100000"/>
              </a:lnSpc>
              <a:spcBef>
                <a:spcPts val="25"/>
              </a:spcBef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837501" y="386778"/>
            <a:ext cx="673100" cy="567055"/>
          </a:xfrm>
          <a:custGeom>
            <a:avLst/>
            <a:gdLst/>
            <a:ahLst/>
            <a:cxnLst/>
            <a:rect l="l" t="t" r="r" b="b"/>
            <a:pathLst>
              <a:path w="673100" h="567055">
                <a:moveTo>
                  <a:pt x="0" y="566826"/>
                </a:moveTo>
                <a:lnTo>
                  <a:pt x="673100" y="566826"/>
                </a:lnTo>
                <a:lnTo>
                  <a:pt x="673100" y="0"/>
                </a:lnTo>
                <a:lnTo>
                  <a:pt x="0" y="0"/>
                </a:lnTo>
                <a:lnTo>
                  <a:pt x="0" y="566826"/>
                </a:lnTo>
                <a:close/>
              </a:path>
            </a:pathLst>
          </a:custGeom>
          <a:solidFill>
            <a:srgbClr val="E2214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4/22/2021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800" b="0" i="0">
                <a:solidFill>
                  <a:srgbClr val="7F7F7F"/>
                </a:solidFill>
                <a:latin typeface="Gotham Pro"/>
                <a:cs typeface="Gotham Pro"/>
              </a:defRPr>
            </a:lvl1pPr>
          </a:lstStyle>
          <a:p>
            <a:pPr marL="25400">
              <a:lnSpc>
                <a:spcPct val="100000"/>
              </a:lnSpc>
              <a:spcBef>
                <a:spcPts val="25"/>
              </a:spcBef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824800" y="975739"/>
            <a:ext cx="2406015" cy="47116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900" b="1" i="0">
                <a:solidFill>
                  <a:schemeClr val="tx1"/>
                </a:solidFill>
                <a:latin typeface="Gotham Pro Black"/>
                <a:cs typeface="Gotham Pro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834139" y="1349592"/>
            <a:ext cx="4380230" cy="19989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900" b="1" i="0">
                <a:solidFill>
                  <a:schemeClr val="tx1"/>
                </a:solidFill>
                <a:latin typeface="Gotham Pro Black"/>
                <a:cs typeface="Gotham Pro Black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635756" y="7033450"/>
            <a:ext cx="3421888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34670" y="7033450"/>
            <a:ext cx="2459482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4/22/2021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0189092" y="7053121"/>
            <a:ext cx="160020" cy="1377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800" b="0" i="0">
                <a:solidFill>
                  <a:srgbClr val="7F7F7F"/>
                </a:solidFill>
                <a:latin typeface="Gotham Pro"/>
                <a:cs typeface="Gotham Pro"/>
              </a:defRPr>
            </a:lvl1pPr>
          </a:lstStyle>
          <a:p>
            <a:pPr marL="25400">
              <a:lnSpc>
                <a:spcPct val="100000"/>
              </a:lnSpc>
              <a:spcBef>
                <a:spcPts val="25"/>
              </a:spcBef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mailto:marketing@meriton.ru" TargetMode="Externa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hyperlink" Target="https://www.instagram.com/centergoroda/" TargetMode="External"/><Relationship Id="rId4" Type="http://schemas.openxmlformats.org/officeDocument/2006/relationships/hyperlink" Target="http://www.centcentergoroda.ru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10" Type="http://schemas.openxmlformats.org/officeDocument/2006/relationships/image" Target="../media/image2.png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microsoft.com/office/2007/relationships/hdphoto" Target="../media/hdphoto5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3.png"/><Relationship Id="rId2" Type="http://schemas.openxmlformats.org/officeDocument/2006/relationships/hyperlink" Target="https://www.instagram.com/centergoroda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13" Type="http://schemas.openxmlformats.org/officeDocument/2006/relationships/image" Target="../media/image32.png"/><Relationship Id="rId18" Type="http://schemas.openxmlformats.org/officeDocument/2006/relationships/image" Target="../media/image2.png"/><Relationship Id="rId3" Type="http://schemas.openxmlformats.org/officeDocument/2006/relationships/image" Target="../media/image22.png"/><Relationship Id="rId7" Type="http://schemas.openxmlformats.org/officeDocument/2006/relationships/image" Target="../media/image26.jpeg"/><Relationship Id="rId12" Type="http://schemas.openxmlformats.org/officeDocument/2006/relationships/image" Target="../media/image31.png"/><Relationship Id="rId17" Type="http://schemas.openxmlformats.org/officeDocument/2006/relationships/image" Target="../media/image36.jpeg"/><Relationship Id="rId2" Type="http://schemas.openxmlformats.org/officeDocument/2006/relationships/image" Target="../media/image21.jpeg"/><Relationship Id="rId16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11" Type="http://schemas.openxmlformats.org/officeDocument/2006/relationships/image" Target="../media/image30.jpeg"/><Relationship Id="rId5" Type="http://schemas.openxmlformats.org/officeDocument/2006/relationships/image" Target="../media/image24.jpeg"/><Relationship Id="rId15" Type="http://schemas.openxmlformats.org/officeDocument/2006/relationships/image" Target="../media/image34.jpeg"/><Relationship Id="rId10" Type="http://schemas.openxmlformats.org/officeDocument/2006/relationships/image" Target="../media/image29.jpeg"/><Relationship Id="rId4" Type="http://schemas.openxmlformats.org/officeDocument/2006/relationships/image" Target="../media/image23.png"/><Relationship Id="rId9" Type="http://schemas.openxmlformats.org/officeDocument/2006/relationships/image" Target="../media/image28.png"/><Relationship Id="rId14" Type="http://schemas.openxmlformats.org/officeDocument/2006/relationships/image" Target="../media/image3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2031364" cy="7560309"/>
          </a:xfrm>
          <a:custGeom>
            <a:avLst/>
            <a:gdLst/>
            <a:ahLst/>
            <a:cxnLst/>
            <a:rect l="l" t="t" r="r" b="b"/>
            <a:pathLst>
              <a:path w="2031364" h="7560309">
                <a:moveTo>
                  <a:pt x="0" y="7559992"/>
                </a:moveTo>
                <a:lnTo>
                  <a:pt x="2031301" y="7559992"/>
                </a:lnTo>
                <a:lnTo>
                  <a:pt x="2031301" y="0"/>
                </a:lnTo>
                <a:lnTo>
                  <a:pt x="0" y="0"/>
                </a:lnTo>
                <a:lnTo>
                  <a:pt x="0" y="7559992"/>
                </a:lnTo>
                <a:close/>
              </a:path>
            </a:pathLst>
          </a:custGeom>
          <a:solidFill>
            <a:srgbClr val="E2214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455F3E2-8FE8-496B-B788-A019EDE127A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8594"/>
            <a:ext cx="10693400" cy="6005662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1" y="778594"/>
            <a:ext cx="10693400" cy="6032222"/>
          </a:xfrm>
          <a:custGeom>
            <a:avLst/>
            <a:gdLst/>
            <a:ahLst/>
            <a:cxnLst/>
            <a:rect l="l" t="t" r="r" b="b"/>
            <a:pathLst>
              <a:path w="9472930" h="6341109">
                <a:moveTo>
                  <a:pt x="0" y="6340805"/>
                </a:moveTo>
                <a:lnTo>
                  <a:pt x="9472803" y="6340805"/>
                </a:lnTo>
                <a:lnTo>
                  <a:pt x="9472803" y="0"/>
                </a:lnTo>
                <a:lnTo>
                  <a:pt x="0" y="0"/>
                </a:lnTo>
                <a:lnTo>
                  <a:pt x="0" y="6340805"/>
                </a:lnTo>
                <a:close/>
              </a:path>
            </a:pathLst>
          </a:custGeom>
          <a:solidFill>
            <a:srgbClr val="282C2F">
              <a:alpha val="44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8699500" y="1825727"/>
            <a:ext cx="1048693" cy="401648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algn="ctr">
              <a:lnSpc>
                <a:spcPts val="1480"/>
              </a:lnSpc>
            </a:pPr>
            <a:r>
              <a:rPr lang="en-US" sz="1450" b="1" dirty="0">
                <a:solidFill>
                  <a:srgbClr val="FFFFFF"/>
                </a:solidFill>
                <a:latin typeface="Arial Black" panose="020B0A04020102020204" pitchFamily="34" charset="0"/>
                <a:cs typeface="Gotham Pro" panose="02000503040000020004" charset="0"/>
              </a:rPr>
              <a:t>CROSS PROMO</a:t>
            </a:r>
            <a:endParaRPr sz="1450" dirty="0">
              <a:latin typeface="Arial Black" panose="020B0A04020102020204" pitchFamily="34" charset="0"/>
              <a:cs typeface="Gotham Pro" panose="02000503040000020004" charset="0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779050" y="1349547"/>
            <a:ext cx="1124893" cy="263534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lang="ru-RU" sz="800" b="1" dirty="0">
                <a:solidFill>
                  <a:srgbClr val="FFFFFF"/>
                </a:solidFill>
                <a:latin typeface="Arial Black" panose="020B0A04020102020204" pitchFamily="34" charset="0"/>
                <a:cs typeface="Gotham Pro" panose="02000503040000020004" charset="0"/>
              </a:rPr>
              <a:t>ПРЕДЛОЖЕНИЕ ДЛЯ ПАРНЕРОВ</a:t>
            </a:r>
            <a:endParaRPr sz="800" dirty="0">
              <a:latin typeface="Arial Black" panose="020B0A04020102020204" pitchFamily="34" charset="0"/>
              <a:cs typeface="Gotham Pro" panose="02000503040000020004" charset="0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8449005" y="1008380"/>
            <a:ext cx="1708785" cy="1557655"/>
          </a:xfrm>
          <a:custGeom>
            <a:avLst/>
            <a:gdLst/>
            <a:ahLst/>
            <a:cxnLst/>
            <a:rect l="l" t="t" r="r" b="b"/>
            <a:pathLst>
              <a:path w="1708784" h="1557655">
                <a:moveTo>
                  <a:pt x="0" y="1557502"/>
                </a:moveTo>
                <a:lnTo>
                  <a:pt x="1708200" y="1557502"/>
                </a:lnTo>
                <a:lnTo>
                  <a:pt x="1708200" y="0"/>
                </a:lnTo>
                <a:lnTo>
                  <a:pt x="0" y="0"/>
                </a:lnTo>
                <a:lnTo>
                  <a:pt x="0" y="1557502"/>
                </a:lnTo>
                <a:close/>
              </a:path>
            </a:pathLst>
          </a:custGeom>
          <a:ln w="152400">
            <a:solidFill>
              <a:srgbClr val="E221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1962998" y="3249129"/>
            <a:ext cx="7193701" cy="7822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5000" b="1" dirty="0">
                <a:solidFill>
                  <a:srgbClr val="FFFFFF"/>
                </a:solidFill>
                <a:latin typeface="Arial Black" panose="020B0A04020102020204" pitchFamily="34" charset="0"/>
                <a:cs typeface="Gotham Pro" panose="02000503040000020004" charset="0"/>
              </a:rPr>
              <a:t>САМЫЙ БОЛЬШОЙ</a:t>
            </a:r>
            <a:endParaRPr sz="5000" dirty="0">
              <a:latin typeface="Arial Black" panose="020B0A04020102020204" pitchFamily="34" charset="0"/>
              <a:cs typeface="Gotham Pro" panose="02000503040000020004" charset="0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1962998" y="3872739"/>
            <a:ext cx="7574701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4400" b="1" dirty="0">
                <a:solidFill>
                  <a:srgbClr val="FFFFFF"/>
                </a:solidFill>
                <a:latin typeface="Arial Black" panose="020B0A04020102020204" pitchFamily="34" charset="0"/>
                <a:cs typeface="Gotham Pro" panose="02000503040000020004" charset="0"/>
              </a:rPr>
              <a:t>ТОРГОВЫЙ КВАРТАЛ</a:t>
            </a:r>
            <a:endParaRPr sz="4400" dirty="0">
              <a:latin typeface="Arial Black" panose="020B0A04020102020204" pitchFamily="34" charset="0"/>
              <a:cs typeface="Gotham Pro" panose="02000503040000020004" charset="0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1963000" y="4571239"/>
            <a:ext cx="4450500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3200" b="1" dirty="0">
                <a:solidFill>
                  <a:srgbClr val="FFFFFF"/>
                </a:solidFill>
                <a:latin typeface="Arial Black" panose="020B0A04020102020204" pitchFamily="34" charset="0"/>
                <a:cs typeface="Gotham Pro" panose="02000503040000020004" charset="0"/>
              </a:rPr>
              <a:t>В КРАСНОДАРЕ</a:t>
            </a:r>
            <a:endParaRPr sz="3200" dirty="0">
              <a:latin typeface="Arial Black" panose="020B0A04020102020204" pitchFamily="34" charset="0"/>
              <a:cs typeface="Gotham Pro" panose="02000503040000020004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1F0612E-DC76-45B7-ABBB-448DEEF188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43582"/>
            <a:ext cx="2471933" cy="1316739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237858" y="7065820"/>
            <a:ext cx="255517" cy="11999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880"/>
              </a:lnSpc>
            </a:pPr>
            <a:r>
              <a:rPr sz="800" dirty="0">
                <a:solidFill>
                  <a:srgbClr val="7F7F7F"/>
                </a:solidFill>
                <a:latin typeface="Gotham Pro"/>
                <a:cs typeface="Gotham Pro"/>
              </a:rPr>
              <a:t>3</a:t>
            </a:r>
            <a:endParaRPr sz="800" dirty="0">
              <a:latin typeface="Gotham Pro"/>
              <a:cs typeface="Gotham Pro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611339" y="953604"/>
            <a:ext cx="4494337" cy="1981200"/>
          </a:xfrm>
          <a:custGeom>
            <a:avLst/>
            <a:gdLst/>
            <a:ahLst/>
            <a:cxnLst/>
            <a:rect l="l" t="t" r="r" b="b"/>
            <a:pathLst>
              <a:path w="4483735" h="1981200">
                <a:moveTo>
                  <a:pt x="0" y="1981200"/>
                </a:moveTo>
                <a:lnTo>
                  <a:pt x="4483252" y="1981200"/>
                </a:lnTo>
                <a:lnTo>
                  <a:pt x="4483252" y="0"/>
                </a:lnTo>
                <a:lnTo>
                  <a:pt x="0" y="0"/>
                </a:lnTo>
                <a:lnTo>
                  <a:pt x="0" y="19812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0" y="12"/>
            <a:ext cx="2386965" cy="387350"/>
          </a:xfrm>
          <a:custGeom>
            <a:avLst/>
            <a:gdLst/>
            <a:ahLst/>
            <a:cxnLst/>
            <a:rect l="l" t="t" r="r" b="b"/>
            <a:pathLst>
              <a:path w="2386965" h="387350">
                <a:moveTo>
                  <a:pt x="0" y="386778"/>
                </a:moveTo>
                <a:lnTo>
                  <a:pt x="2386901" y="386778"/>
                </a:lnTo>
                <a:lnTo>
                  <a:pt x="2386901" y="0"/>
                </a:lnTo>
                <a:lnTo>
                  <a:pt x="0" y="0"/>
                </a:lnTo>
                <a:lnTo>
                  <a:pt x="0" y="38677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70801" y="2934804"/>
            <a:ext cx="4535073" cy="771525"/>
          </a:xfrm>
          <a:custGeom>
            <a:avLst/>
            <a:gdLst/>
            <a:ahLst/>
            <a:cxnLst/>
            <a:rect l="l" t="t" r="r" b="b"/>
            <a:pathLst>
              <a:path w="4524375" h="771525">
                <a:moveTo>
                  <a:pt x="0" y="771156"/>
                </a:moveTo>
                <a:lnTo>
                  <a:pt x="4523790" y="771156"/>
                </a:lnTo>
                <a:lnTo>
                  <a:pt x="4523790" y="0"/>
                </a:lnTo>
                <a:lnTo>
                  <a:pt x="0" y="0"/>
                </a:lnTo>
                <a:lnTo>
                  <a:pt x="0" y="77115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0B612090-E4BE-46FF-AE0C-BA137BFB386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74686"/>
            <a:ext cx="2471933" cy="1316739"/>
          </a:xfrm>
          <a:prstGeom prst="rect">
            <a:avLst/>
          </a:prstGeom>
        </p:spPr>
      </p:pic>
      <p:sp>
        <p:nvSpPr>
          <p:cNvPr id="27" name="object 25">
            <a:extLst>
              <a:ext uri="{FF2B5EF4-FFF2-40B4-BE49-F238E27FC236}">
                <a16:creationId xmlns:a16="http://schemas.microsoft.com/office/drawing/2014/main" id="{5BE2DCDC-F5AB-4931-A8B9-7D17B9F78C2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00962" y="123944"/>
            <a:ext cx="9936896" cy="955903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90000"/>
              </a:lnSpc>
              <a:spcBef>
                <a:spcPts val="110"/>
              </a:spcBef>
            </a:pPr>
            <a:r>
              <a:rPr lang="ru-RU" sz="3400" dirty="0">
                <a:latin typeface="Arial Black" panose="020B0A04020102020204" pitchFamily="34" charset="0"/>
                <a:cs typeface="Gotham Pro" panose="02000503040000020004" charset="0"/>
              </a:rPr>
              <a:t>Динамика посещаемости </a:t>
            </a:r>
            <a:br>
              <a:rPr lang="ru-RU" sz="3400" dirty="0">
                <a:latin typeface="Arial Black" panose="020B0A04020102020204" pitchFamily="34" charset="0"/>
                <a:cs typeface="Gotham Pro" panose="02000503040000020004" charset="0"/>
              </a:rPr>
            </a:br>
            <a:r>
              <a:rPr lang="ru-RU" sz="3400" dirty="0">
                <a:latin typeface="Arial Black" panose="020B0A04020102020204" pitchFamily="34" charset="0"/>
                <a:cs typeface="Gotham Pro" panose="02000503040000020004" charset="0"/>
              </a:rPr>
              <a:t>в 2020 – 2021 году </a:t>
            </a:r>
            <a:endParaRPr sz="3000" dirty="0">
              <a:latin typeface="Arial Black" panose="020B0A04020102020204" pitchFamily="34" charset="0"/>
              <a:cs typeface="Gotham Pro" panose="02000503040000020004" charset="0"/>
            </a:endParaRPr>
          </a:p>
        </p:txBody>
      </p:sp>
      <p:graphicFrame>
        <p:nvGraphicFramePr>
          <p:cNvPr id="11" name="Диаграмма 10">
            <a:extLst>
              <a:ext uri="{FF2B5EF4-FFF2-40B4-BE49-F238E27FC236}">
                <a16:creationId xmlns:a16="http://schemas.microsoft.com/office/drawing/2014/main" id="{4A927E56-9B17-4B84-B54C-4F33D1895CB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2302883"/>
              </p:ext>
            </p:extLst>
          </p:nvPr>
        </p:nvGraphicFramePr>
        <p:xfrm>
          <a:off x="111195" y="1230315"/>
          <a:ext cx="10550525" cy="46053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999168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2031364" cy="7560309"/>
          </a:xfrm>
          <a:custGeom>
            <a:avLst/>
            <a:gdLst/>
            <a:ahLst/>
            <a:cxnLst/>
            <a:rect l="l" t="t" r="r" b="b"/>
            <a:pathLst>
              <a:path w="2031364" h="7560309">
                <a:moveTo>
                  <a:pt x="0" y="7559992"/>
                </a:moveTo>
                <a:lnTo>
                  <a:pt x="2031301" y="7559992"/>
                </a:lnTo>
                <a:lnTo>
                  <a:pt x="2031301" y="0"/>
                </a:lnTo>
                <a:lnTo>
                  <a:pt x="0" y="0"/>
                </a:lnTo>
                <a:lnTo>
                  <a:pt x="0" y="7559992"/>
                </a:lnTo>
                <a:close/>
              </a:path>
            </a:pathLst>
          </a:custGeom>
          <a:solidFill>
            <a:srgbClr val="E2214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09600" y="609600"/>
            <a:ext cx="9472803" cy="6340805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609600" y="605497"/>
            <a:ext cx="5092065" cy="6341110"/>
          </a:xfrm>
          <a:custGeom>
            <a:avLst/>
            <a:gdLst/>
            <a:ahLst/>
            <a:cxnLst/>
            <a:rect l="l" t="t" r="r" b="b"/>
            <a:pathLst>
              <a:path w="5092065" h="6341109">
                <a:moveTo>
                  <a:pt x="0" y="6340805"/>
                </a:moveTo>
                <a:lnTo>
                  <a:pt x="5092001" y="6340805"/>
                </a:lnTo>
                <a:lnTo>
                  <a:pt x="5092001" y="0"/>
                </a:lnTo>
                <a:lnTo>
                  <a:pt x="0" y="0"/>
                </a:lnTo>
                <a:lnTo>
                  <a:pt x="0" y="6340805"/>
                </a:lnTo>
                <a:close/>
              </a:path>
            </a:pathLst>
          </a:custGeom>
          <a:solidFill>
            <a:srgbClr val="000000">
              <a:alpha val="63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7">
            <a:extLst>
              <a:ext uri="{FF2B5EF4-FFF2-40B4-BE49-F238E27FC236}">
                <a16:creationId xmlns:a16="http://schemas.microsoft.com/office/drawing/2014/main" id="{CC8862C8-1358-4CAF-A5F4-13C3CFCFF6FC}"/>
              </a:ext>
            </a:extLst>
          </p:cNvPr>
          <p:cNvSpPr/>
          <p:nvPr/>
        </p:nvSpPr>
        <p:spPr>
          <a:xfrm>
            <a:off x="2272601" y="1076744"/>
            <a:ext cx="2426970" cy="1005840"/>
          </a:xfrm>
          <a:custGeom>
            <a:avLst/>
            <a:gdLst/>
            <a:ahLst/>
            <a:cxnLst/>
            <a:rect l="l" t="t" r="r" b="b"/>
            <a:pathLst>
              <a:path w="2426970" h="1005839">
                <a:moveTo>
                  <a:pt x="0" y="1005459"/>
                </a:moveTo>
                <a:lnTo>
                  <a:pt x="2426398" y="1005459"/>
                </a:lnTo>
                <a:lnTo>
                  <a:pt x="2426398" y="0"/>
                </a:lnTo>
                <a:lnTo>
                  <a:pt x="0" y="0"/>
                </a:lnTo>
                <a:lnTo>
                  <a:pt x="0" y="1005459"/>
                </a:lnTo>
                <a:close/>
              </a:path>
            </a:pathLst>
          </a:custGeom>
          <a:solidFill>
            <a:srgbClr val="E2214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8">
            <a:extLst>
              <a:ext uri="{FF2B5EF4-FFF2-40B4-BE49-F238E27FC236}">
                <a16:creationId xmlns:a16="http://schemas.microsoft.com/office/drawing/2014/main" id="{012E23DB-184C-4F27-B115-88D5B919465C}"/>
              </a:ext>
            </a:extLst>
          </p:cNvPr>
          <p:cNvSpPr/>
          <p:nvPr/>
        </p:nvSpPr>
        <p:spPr>
          <a:xfrm>
            <a:off x="611339" y="605751"/>
            <a:ext cx="4056379" cy="1273810"/>
          </a:xfrm>
          <a:custGeom>
            <a:avLst/>
            <a:gdLst/>
            <a:ahLst/>
            <a:cxnLst/>
            <a:rect l="l" t="t" r="r" b="b"/>
            <a:pathLst>
              <a:path w="4056379" h="1273810">
                <a:moveTo>
                  <a:pt x="0" y="1273251"/>
                </a:moveTo>
                <a:lnTo>
                  <a:pt x="4055910" y="1273251"/>
                </a:lnTo>
                <a:lnTo>
                  <a:pt x="4055910" y="0"/>
                </a:lnTo>
                <a:lnTo>
                  <a:pt x="0" y="0"/>
                </a:lnTo>
                <a:lnTo>
                  <a:pt x="0" y="127325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2">
            <a:extLst>
              <a:ext uri="{FF2B5EF4-FFF2-40B4-BE49-F238E27FC236}">
                <a16:creationId xmlns:a16="http://schemas.microsoft.com/office/drawing/2014/main" id="{6EFEE83F-0AF0-4DE1-9130-787DFADBB489}"/>
              </a:ext>
            </a:extLst>
          </p:cNvPr>
          <p:cNvSpPr txBox="1">
            <a:spLocks/>
          </p:cNvSpPr>
          <p:nvPr/>
        </p:nvSpPr>
        <p:spPr>
          <a:xfrm>
            <a:off x="824800" y="963782"/>
            <a:ext cx="3953904" cy="46166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>
            <a:lvl1pPr>
              <a:defRPr sz="2900" b="1" i="0">
                <a:solidFill>
                  <a:schemeClr val="tx1"/>
                </a:solidFill>
                <a:latin typeface="Gotham Pro Black"/>
                <a:ea typeface="+mj-ea"/>
                <a:cs typeface="Gotham Pro Black"/>
              </a:defRPr>
            </a:lvl1pPr>
          </a:lstStyle>
          <a:p>
            <a:pPr marL="12700">
              <a:spcBef>
                <a:spcPts val="120"/>
              </a:spcBef>
            </a:pPr>
            <a:r>
              <a:rPr lang="ru-RU" kern="0" dirty="0">
                <a:latin typeface="Arial Black" panose="020B0A04020102020204" pitchFamily="34" charset="0"/>
                <a:cs typeface="Gotham Pro" panose="02000503040000020004" charset="0"/>
              </a:rPr>
              <a:t>Отдел маркетинга</a:t>
            </a:r>
          </a:p>
        </p:txBody>
      </p:sp>
      <p:sp>
        <p:nvSpPr>
          <p:cNvPr id="17" name="object 12">
            <a:extLst>
              <a:ext uri="{FF2B5EF4-FFF2-40B4-BE49-F238E27FC236}">
                <a16:creationId xmlns:a16="http://schemas.microsoft.com/office/drawing/2014/main" id="{D431DFA7-458F-4DDA-ACFE-C450B8A9AD11}"/>
              </a:ext>
            </a:extLst>
          </p:cNvPr>
          <p:cNvSpPr/>
          <p:nvPr/>
        </p:nvSpPr>
        <p:spPr>
          <a:xfrm>
            <a:off x="758729" y="2172053"/>
            <a:ext cx="2378171" cy="2561607"/>
          </a:xfrm>
          <a:custGeom>
            <a:avLst/>
            <a:gdLst/>
            <a:ahLst/>
            <a:cxnLst/>
            <a:rect l="l" t="t" r="r" b="b"/>
            <a:pathLst>
              <a:path w="2120900" h="2018029">
                <a:moveTo>
                  <a:pt x="0" y="2017445"/>
                </a:moveTo>
                <a:lnTo>
                  <a:pt x="2120900" y="2017445"/>
                </a:lnTo>
                <a:lnTo>
                  <a:pt x="2120900" y="0"/>
                </a:lnTo>
                <a:lnTo>
                  <a:pt x="0" y="0"/>
                </a:lnTo>
                <a:lnTo>
                  <a:pt x="0" y="2017445"/>
                </a:lnTo>
                <a:close/>
              </a:path>
            </a:pathLst>
          </a:custGeom>
          <a:solidFill>
            <a:srgbClr val="E2214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1003300" y="2180076"/>
            <a:ext cx="2133600" cy="223138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endParaRPr lang="ru-RU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200" b="1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marketing@meriton.ru</a:t>
            </a:r>
            <a:endParaRPr lang="ru-RU" sz="1200" b="1" u="sng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(928) 247-67-58</a:t>
            </a:r>
            <a:r>
              <a:rPr lang="ru-RU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WhatsApp)</a:t>
            </a:r>
          </a:p>
          <a:p>
            <a:endParaRPr lang="ru-RU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Маркетологи: </a:t>
            </a:r>
          </a:p>
          <a:p>
            <a:r>
              <a:rPr lang="ru-RU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Гормидорова Юлия</a:t>
            </a:r>
          </a:p>
          <a:p>
            <a:r>
              <a:rPr lang="ru-RU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Шмыгалева Алла</a:t>
            </a:r>
          </a:p>
          <a:p>
            <a:endParaRPr lang="ru-RU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www.centergoroda.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</a:t>
            </a:r>
          </a:p>
          <a:p>
            <a:r>
              <a:rPr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@centergoroda</a:t>
            </a:r>
            <a:endParaRPr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E5330522-804A-466B-90E4-3742A329AC3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74686"/>
            <a:ext cx="2471933" cy="1316739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C9400272-86E5-4C13-8533-2E50486F0DA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41"/>
          <a:stretch/>
        </p:blipFill>
        <p:spPr>
          <a:xfrm>
            <a:off x="722252" y="397015"/>
            <a:ext cx="9971148" cy="7165835"/>
          </a:xfrm>
          <a:prstGeom prst="rect">
            <a:avLst/>
          </a:prstGeom>
        </p:spPr>
      </p:pic>
      <p:sp>
        <p:nvSpPr>
          <p:cNvPr id="2" name="object 2"/>
          <p:cNvSpPr txBox="1"/>
          <p:nvPr/>
        </p:nvSpPr>
        <p:spPr>
          <a:xfrm>
            <a:off x="10225868" y="7043671"/>
            <a:ext cx="226231" cy="135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7F7F7F"/>
                </a:solidFill>
                <a:latin typeface="Gotham Pro"/>
                <a:cs typeface="Gotham Pro"/>
              </a:rPr>
              <a:t>2</a:t>
            </a:r>
            <a:endParaRPr sz="800" dirty="0">
              <a:latin typeface="Gotham Pro"/>
              <a:cs typeface="Gotham Pro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722252" y="352425"/>
            <a:ext cx="9971147" cy="7179594"/>
          </a:xfrm>
          <a:custGeom>
            <a:avLst/>
            <a:gdLst/>
            <a:ahLst/>
            <a:cxnLst/>
            <a:rect l="l" t="t" r="r" b="b"/>
            <a:pathLst>
              <a:path w="9181465" h="6950709">
                <a:moveTo>
                  <a:pt x="0" y="6950405"/>
                </a:moveTo>
                <a:lnTo>
                  <a:pt x="9181401" y="6950405"/>
                </a:lnTo>
                <a:lnTo>
                  <a:pt x="9181401" y="0"/>
                </a:lnTo>
                <a:lnTo>
                  <a:pt x="0" y="0"/>
                </a:lnTo>
                <a:lnTo>
                  <a:pt x="0" y="6950405"/>
                </a:lnTo>
                <a:close/>
              </a:path>
            </a:pathLst>
          </a:custGeom>
          <a:solidFill>
            <a:srgbClr val="282C2F">
              <a:alpha val="34000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/>
          <p:nvPr/>
        </p:nvSpPr>
        <p:spPr>
          <a:xfrm>
            <a:off x="837501" y="386791"/>
            <a:ext cx="1549400" cy="567055"/>
          </a:xfrm>
          <a:custGeom>
            <a:avLst/>
            <a:gdLst/>
            <a:ahLst/>
            <a:cxnLst/>
            <a:rect l="l" t="t" r="r" b="b"/>
            <a:pathLst>
              <a:path w="1549400" h="567055">
                <a:moveTo>
                  <a:pt x="0" y="566813"/>
                </a:moveTo>
                <a:lnTo>
                  <a:pt x="1549400" y="566813"/>
                </a:lnTo>
                <a:lnTo>
                  <a:pt x="1549400" y="0"/>
                </a:lnTo>
                <a:lnTo>
                  <a:pt x="0" y="0"/>
                </a:lnTo>
                <a:lnTo>
                  <a:pt x="0" y="566813"/>
                </a:lnTo>
                <a:close/>
              </a:path>
            </a:pathLst>
          </a:custGeom>
          <a:solidFill>
            <a:srgbClr val="E2214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11339" y="953604"/>
            <a:ext cx="5703570" cy="2468880"/>
          </a:xfrm>
          <a:custGeom>
            <a:avLst/>
            <a:gdLst/>
            <a:ahLst/>
            <a:cxnLst/>
            <a:rect l="l" t="t" r="r" b="b"/>
            <a:pathLst>
              <a:path w="5703570" h="2468879">
                <a:moveTo>
                  <a:pt x="0" y="2468397"/>
                </a:moveTo>
                <a:lnTo>
                  <a:pt x="5702998" y="2468397"/>
                </a:lnTo>
                <a:lnTo>
                  <a:pt x="5702998" y="0"/>
                </a:lnTo>
                <a:lnTo>
                  <a:pt x="0" y="0"/>
                </a:lnTo>
                <a:lnTo>
                  <a:pt x="0" y="246839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0" y="12"/>
            <a:ext cx="2386965" cy="387350"/>
          </a:xfrm>
          <a:custGeom>
            <a:avLst/>
            <a:gdLst/>
            <a:ahLst/>
            <a:cxnLst/>
            <a:rect l="l" t="t" r="r" b="b"/>
            <a:pathLst>
              <a:path w="2386965" h="387350">
                <a:moveTo>
                  <a:pt x="0" y="386778"/>
                </a:moveTo>
                <a:lnTo>
                  <a:pt x="2386901" y="386778"/>
                </a:lnTo>
                <a:lnTo>
                  <a:pt x="2386901" y="0"/>
                </a:lnTo>
                <a:lnTo>
                  <a:pt x="0" y="0"/>
                </a:lnTo>
                <a:lnTo>
                  <a:pt x="0" y="38677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317301" y="6754157"/>
            <a:ext cx="4559300" cy="579027"/>
          </a:xfrm>
          <a:custGeom>
            <a:avLst/>
            <a:gdLst/>
            <a:ahLst/>
            <a:cxnLst/>
            <a:rect l="l" t="t" r="r" b="b"/>
            <a:pathLst>
              <a:path w="4559300" h="908050">
                <a:moveTo>
                  <a:pt x="0" y="907694"/>
                </a:moveTo>
                <a:lnTo>
                  <a:pt x="4559299" y="907694"/>
                </a:lnTo>
                <a:lnTo>
                  <a:pt x="4559299" y="0"/>
                </a:lnTo>
                <a:lnTo>
                  <a:pt x="0" y="0"/>
                </a:lnTo>
                <a:lnTo>
                  <a:pt x="0" y="90769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4666198" y="6916606"/>
            <a:ext cx="3874201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E22144"/>
                </a:solidFill>
                <a:cs typeface="Arial" panose="020B0604020202020204" pitchFamily="34" charset="0"/>
              </a:rPr>
              <a:t>Адрес: </a:t>
            </a:r>
            <a:r>
              <a:rPr sz="1200" dirty="0">
                <a:cs typeface="Arial" panose="020B0604020202020204" pitchFamily="34" charset="0"/>
              </a:rPr>
              <a:t>г. Краснодар, ул. Красная, 176  </a:t>
            </a:r>
            <a:br>
              <a:rPr lang="ru-RU" sz="1200" dirty="0">
                <a:cs typeface="Arial" panose="020B0604020202020204" pitchFamily="34" charset="0"/>
              </a:rPr>
            </a:br>
            <a:endParaRPr sz="1200" dirty="0">
              <a:cs typeface="Arial" panose="020B0604020202020204" pitchFamily="34" charset="0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510601" y="3418509"/>
            <a:ext cx="2806700" cy="1407160"/>
          </a:xfrm>
          <a:custGeom>
            <a:avLst/>
            <a:gdLst/>
            <a:ahLst/>
            <a:cxnLst/>
            <a:rect l="l" t="t" r="r" b="b"/>
            <a:pathLst>
              <a:path w="2806700" h="1407160">
                <a:moveTo>
                  <a:pt x="0" y="1406588"/>
                </a:moveTo>
                <a:lnTo>
                  <a:pt x="2806700" y="1406588"/>
                </a:lnTo>
                <a:lnTo>
                  <a:pt x="2806700" y="0"/>
                </a:lnTo>
                <a:lnTo>
                  <a:pt x="0" y="0"/>
                </a:lnTo>
                <a:lnTo>
                  <a:pt x="0" y="1406588"/>
                </a:lnTo>
                <a:close/>
              </a:path>
            </a:pathLst>
          </a:custGeom>
          <a:solidFill>
            <a:srgbClr val="E22144"/>
          </a:solidFill>
        </p:spPr>
        <p:txBody>
          <a:bodyPr wrap="square" lIns="0" tIns="0" rIns="0" bIns="0" rtlCol="0"/>
          <a:lstStyle/>
          <a:p>
            <a:endParaRPr>
              <a:latin typeface="Arial Black" panose="020B0A04020102020204" pitchFamily="34" charset="0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878900" y="3825880"/>
            <a:ext cx="2172400" cy="574837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200" b="1" dirty="0">
                <a:solidFill>
                  <a:srgbClr val="FFFFFF"/>
                </a:solidFill>
                <a:cs typeface="Arial" panose="020B0604020202020204" pitchFamily="34" charset="0"/>
              </a:rPr>
              <a:t>Будьте с нами —</a:t>
            </a:r>
            <a:endParaRPr sz="1200" dirty="0">
              <a:cs typeface="Arial" panose="020B0604020202020204" pitchFamily="34" charset="0"/>
            </a:endParaRPr>
          </a:p>
          <a:p>
            <a:pPr marL="12700" marR="5080">
              <a:lnSpc>
                <a:spcPct val="103099"/>
              </a:lnSpc>
            </a:pPr>
            <a:r>
              <a:rPr sz="1200" b="1" dirty="0">
                <a:solidFill>
                  <a:srgbClr val="FFFFFF"/>
                </a:solidFill>
                <a:cs typeface="Arial" panose="020B0604020202020204" pitchFamily="34" charset="0"/>
              </a:rPr>
              <a:t>будьте в «Центре Города» </a:t>
            </a:r>
            <a:br>
              <a:rPr lang="ru-RU" sz="1200" b="1" dirty="0">
                <a:solidFill>
                  <a:srgbClr val="FFFFFF"/>
                </a:solidFill>
                <a:cs typeface="Arial" panose="020B0604020202020204" pitchFamily="34" charset="0"/>
              </a:rPr>
            </a:br>
            <a:r>
              <a:rPr sz="1200" b="1" dirty="0">
                <a:solidFill>
                  <a:srgbClr val="FFFFFF"/>
                </a:solidFill>
                <a:cs typeface="Arial" panose="020B0604020202020204" pitchFamily="34" charset="0"/>
              </a:rPr>
              <a:t>и в центре внимания!</a:t>
            </a:r>
            <a:endParaRPr sz="1200" dirty="0">
              <a:cs typeface="Arial" panose="020B0604020202020204" pitchFamily="34" charset="0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824800" y="1288121"/>
            <a:ext cx="3226500" cy="537327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lang="ru-RU" sz="3400" spc="-100" dirty="0">
                <a:latin typeface="Arial Black" panose="020B0A04020102020204" pitchFamily="34" charset="0"/>
                <a:cs typeface="Arial" panose="020B0604020202020204" pitchFamily="34" charset="0"/>
              </a:rPr>
              <a:t>При</a:t>
            </a:r>
            <a:r>
              <a:rPr lang="ru-RU" sz="3400" spc="-145" dirty="0">
                <a:latin typeface="Arial Black" panose="020B0A04020102020204" pitchFamily="34" charset="0"/>
                <a:cs typeface="Arial" panose="020B0604020202020204" pitchFamily="34" charset="0"/>
              </a:rPr>
              <a:t>г</a:t>
            </a:r>
            <a:r>
              <a:rPr lang="ru-RU" sz="3400" spc="-95" dirty="0">
                <a:latin typeface="Arial Black" panose="020B0A04020102020204" pitchFamily="34" charset="0"/>
                <a:cs typeface="Arial" panose="020B0604020202020204" pitchFamily="34" charset="0"/>
              </a:rPr>
              <a:t>лашаем</a:t>
            </a:r>
            <a:endParaRPr lang="ru-RU" sz="3400" dirty="0"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824800" y="1705439"/>
            <a:ext cx="5637594" cy="1354666"/>
          </a:xfrm>
          <a:prstGeom prst="rect">
            <a:avLst/>
          </a:prstGeom>
        </p:spPr>
        <p:txBody>
          <a:bodyPr vert="horz" wrap="square" lIns="0" tIns="144780" rIns="0" bIns="0" rtlCol="0">
            <a:spAutoFit/>
          </a:bodyPr>
          <a:lstStyle/>
          <a:p>
            <a:pPr marL="12700" marR="5080">
              <a:lnSpc>
                <a:spcPct val="76100"/>
              </a:lnSpc>
              <a:spcBef>
                <a:spcPts val="1140"/>
              </a:spcBef>
            </a:pPr>
            <a:r>
              <a:rPr lang="ru-RU" sz="3400" b="1" dirty="0">
                <a:latin typeface="Arial Black" panose="020B0A04020102020204" pitchFamily="34" charset="0"/>
                <a:cs typeface="Arial" panose="020B0604020202020204" pitchFamily="34" charset="0"/>
              </a:rPr>
              <a:t>партнеров в наше рекламное пространство</a:t>
            </a:r>
            <a:endParaRPr lang="ru-RU" sz="3400" dirty="0"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2AABED7D-84DB-44B8-8D00-21910DDC9ED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74686"/>
            <a:ext cx="2471933" cy="1316739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9371901" y="3238512"/>
            <a:ext cx="964565" cy="2270125"/>
          </a:xfrm>
          <a:custGeom>
            <a:avLst/>
            <a:gdLst/>
            <a:ahLst/>
            <a:cxnLst/>
            <a:rect l="l" t="t" r="r" b="b"/>
            <a:pathLst>
              <a:path w="964565" h="2270125">
                <a:moveTo>
                  <a:pt x="0" y="2269604"/>
                </a:moveTo>
                <a:lnTo>
                  <a:pt x="964501" y="2269604"/>
                </a:lnTo>
                <a:lnTo>
                  <a:pt x="964501" y="0"/>
                </a:lnTo>
                <a:lnTo>
                  <a:pt x="0" y="0"/>
                </a:lnTo>
                <a:lnTo>
                  <a:pt x="0" y="2269604"/>
                </a:lnTo>
                <a:close/>
              </a:path>
            </a:pathLst>
          </a:custGeom>
          <a:solidFill>
            <a:srgbClr val="E2214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53"/>
          <p:cNvSpPr/>
          <p:nvPr/>
        </p:nvSpPr>
        <p:spPr>
          <a:xfrm>
            <a:off x="779400" y="2430598"/>
            <a:ext cx="4825427" cy="3952257"/>
          </a:xfrm>
          <a:custGeom>
            <a:avLst/>
            <a:gdLst/>
            <a:ahLst/>
            <a:cxnLst/>
            <a:rect l="l" t="t" r="r" b="b"/>
            <a:pathLst>
              <a:path w="4925695" h="1842135">
                <a:moveTo>
                  <a:pt x="0" y="1842020"/>
                </a:moveTo>
                <a:lnTo>
                  <a:pt x="4925148" y="1842020"/>
                </a:lnTo>
                <a:lnTo>
                  <a:pt x="4925148" y="0"/>
                </a:lnTo>
                <a:lnTo>
                  <a:pt x="0" y="0"/>
                </a:lnTo>
                <a:lnTo>
                  <a:pt x="0" y="184202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object 2"/>
          <p:cNvSpPr/>
          <p:nvPr/>
        </p:nvSpPr>
        <p:spPr>
          <a:xfrm>
            <a:off x="837501" y="386778"/>
            <a:ext cx="2476500" cy="219075"/>
          </a:xfrm>
          <a:custGeom>
            <a:avLst/>
            <a:gdLst/>
            <a:ahLst/>
            <a:cxnLst/>
            <a:rect l="l" t="t" r="r" b="b"/>
            <a:pathLst>
              <a:path w="2476500" h="219075">
                <a:moveTo>
                  <a:pt x="0" y="218973"/>
                </a:moveTo>
                <a:lnTo>
                  <a:pt x="2476500" y="218973"/>
                </a:lnTo>
                <a:lnTo>
                  <a:pt x="2476500" y="0"/>
                </a:lnTo>
                <a:lnTo>
                  <a:pt x="0" y="0"/>
                </a:lnTo>
                <a:lnTo>
                  <a:pt x="0" y="218973"/>
                </a:lnTo>
                <a:close/>
              </a:path>
            </a:pathLst>
          </a:custGeom>
          <a:solidFill>
            <a:srgbClr val="E2214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667250" y="605751"/>
            <a:ext cx="211454" cy="1477010"/>
          </a:xfrm>
          <a:custGeom>
            <a:avLst/>
            <a:gdLst/>
            <a:ahLst/>
            <a:cxnLst/>
            <a:rect l="l" t="t" r="r" b="b"/>
            <a:pathLst>
              <a:path w="211454" h="1477010">
                <a:moveTo>
                  <a:pt x="0" y="1476451"/>
                </a:moveTo>
                <a:lnTo>
                  <a:pt x="210997" y="1476451"/>
                </a:lnTo>
                <a:lnTo>
                  <a:pt x="210997" y="0"/>
                </a:lnTo>
                <a:lnTo>
                  <a:pt x="0" y="0"/>
                </a:lnTo>
                <a:lnTo>
                  <a:pt x="0" y="1476451"/>
                </a:lnTo>
                <a:close/>
              </a:path>
            </a:pathLst>
          </a:custGeom>
          <a:solidFill>
            <a:srgbClr val="E2214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272601" y="1076744"/>
            <a:ext cx="2426970" cy="1005840"/>
          </a:xfrm>
          <a:custGeom>
            <a:avLst/>
            <a:gdLst/>
            <a:ahLst/>
            <a:cxnLst/>
            <a:rect l="l" t="t" r="r" b="b"/>
            <a:pathLst>
              <a:path w="2426970" h="1005839">
                <a:moveTo>
                  <a:pt x="0" y="1005459"/>
                </a:moveTo>
                <a:lnTo>
                  <a:pt x="2426398" y="1005459"/>
                </a:lnTo>
                <a:lnTo>
                  <a:pt x="2426398" y="0"/>
                </a:lnTo>
                <a:lnTo>
                  <a:pt x="0" y="0"/>
                </a:lnTo>
                <a:lnTo>
                  <a:pt x="0" y="1005459"/>
                </a:lnTo>
                <a:close/>
              </a:path>
            </a:pathLst>
          </a:custGeom>
          <a:solidFill>
            <a:srgbClr val="E2214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11339" y="605751"/>
            <a:ext cx="4056379" cy="1273810"/>
          </a:xfrm>
          <a:custGeom>
            <a:avLst/>
            <a:gdLst/>
            <a:ahLst/>
            <a:cxnLst/>
            <a:rect l="l" t="t" r="r" b="b"/>
            <a:pathLst>
              <a:path w="4056379" h="1273810">
                <a:moveTo>
                  <a:pt x="0" y="1273251"/>
                </a:moveTo>
                <a:lnTo>
                  <a:pt x="4055910" y="1273251"/>
                </a:lnTo>
                <a:lnTo>
                  <a:pt x="4055910" y="0"/>
                </a:lnTo>
                <a:lnTo>
                  <a:pt x="0" y="0"/>
                </a:lnTo>
                <a:lnTo>
                  <a:pt x="0" y="127325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824800" y="963782"/>
            <a:ext cx="3759900" cy="907941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spcBef>
                <a:spcPts val="120"/>
              </a:spcBef>
            </a:pPr>
            <a:r>
              <a:rPr lang="ru-RU" dirty="0">
                <a:latin typeface="Arial Black" panose="020B0A04020102020204" pitchFamily="34" charset="0"/>
                <a:cs typeface="Gotham Pro" panose="02000503040000020004" charset="0"/>
              </a:rPr>
              <a:t>Рекламные возможности</a:t>
            </a:r>
            <a:endParaRPr dirty="0">
              <a:latin typeface="Arial Black" panose="020B0A04020102020204" pitchFamily="34" charset="0"/>
              <a:cs typeface="Gotham Pro" panose="02000503040000020004" charset="0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sldNum" sz="quarter" idx="7"/>
          </p:nvPr>
        </p:nvSpPr>
        <p:spPr>
          <a:xfrm>
            <a:off x="10189092" y="7053121"/>
            <a:ext cx="263008" cy="126317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25"/>
              </a:spcBef>
            </a:pPr>
            <a:fld id="{81D60167-4931-47E6-BA6A-407CBD079E47}" type="slidenum">
              <a:rPr dirty="0"/>
              <a:t>3</a:t>
            </a:fld>
            <a:endParaRPr dirty="0"/>
          </a:p>
        </p:txBody>
      </p:sp>
      <p:sp>
        <p:nvSpPr>
          <p:cNvPr id="19" name="object 11">
            <a:extLst>
              <a:ext uri="{FF2B5EF4-FFF2-40B4-BE49-F238E27FC236}">
                <a16:creationId xmlns:a16="http://schemas.microsoft.com/office/drawing/2014/main" id="{028C3857-7409-4918-8D70-FEBF9C363EA6}"/>
              </a:ext>
            </a:extLst>
          </p:cNvPr>
          <p:cNvSpPr/>
          <p:nvPr/>
        </p:nvSpPr>
        <p:spPr>
          <a:xfrm>
            <a:off x="388715" y="2592336"/>
            <a:ext cx="2120900" cy="1084580"/>
          </a:xfrm>
          <a:custGeom>
            <a:avLst/>
            <a:gdLst/>
            <a:ahLst/>
            <a:cxnLst/>
            <a:rect l="l" t="t" r="r" b="b"/>
            <a:pathLst>
              <a:path w="2120900" h="1084579">
                <a:moveTo>
                  <a:pt x="0" y="1084452"/>
                </a:moveTo>
                <a:lnTo>
                  <a:pt x="2120900" y="1084452"/>
                </a:lnTo>
                <a:lnTo>
                  <a:pt x="2120900" y="0"/>
                </a:lnTo>
                <a:lnTo>
                  <a:pt x="0" y="0"/>
                </a:lnTo>
                <a:lnTo>
                  <a:pt x="0" y="1084452"/>
                </a:lnTo>
                <a:close/>
              </a:path>
            </a:pathLst>
          </a:custGeom>
          <a:solidFill>
            <a:srgbClr val="E2214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12">
            <a:extLst>
              <a:ext uri="{FF2B5EF4-FFF2-40B4-BE49-F238E27FC236}">
                <a16:creationId xmlns:a16="http://schemas.microsoft.com/office/drawing/2014/main" id="{068FBA7B-989E-4DE0-8BF2-3C4DB1BFF1EE}"/>
              </a:ext>
            </a:extLst>
          </p:cNvPr>
          <p:cNvSpPr/>
          <p:nvPr/>
        </p:nvSpPr>
        <p:spPr>
          <a:xfrm>
            <a:off x="388715" y="3896995"/>
            <a:ext cx="2120900" cy="2018030"/>
          </a:xfrm>
          <a:custGeom>
            <a:avLst/>
            <a:gdLst/>
            <a:ahLst/>
            <a:cxnLst/>
            <a:rect l="l" t="t" r="r" b="b"/>
            <a:pathLst>
              <a:path w="2120900" h="2018029">
                <a:moveTo>
                  <a:pt x="0" y="2017445"/>
                </a:moveTo>
                <a:lnTo>
                  <a:pt x="2120900" y="2017445"/>
                </a:lnTo>
                <a:lnTo>
                  <a:pt x="2120900" y="0"/>
                </a:lnTo>
                <a:lnTo>
                  <a:pt x="0" y="0"/>
                </a:lnTo>
                <a:lnTo>
                  <a:pt x="0" y="2017445"/>
                </a:lnTo>
                <a:close/>
              </a:path>
            </a:pathLst>
          </a:custGeom>
          <a:solidFill>
            <a:srgbClr val="E22144"/>
          </a:solidFill>
        </p:spPr>
        <p:txBody>
          <a:bodyPr wrap="square" lIns="0" tIns="0" rIns="0" bIns="0" rtlCol="0"/>
          <a:lstStyle/>
          <a:p>
            <a:r>
              <a:rPr lang="ru-RU" sz="1600" b="1" dirty="0">
                <a:solidFill>
                  <a:schemeClr val="bg1"/>
                </a:solidFill>
                <a:latin typeface="Arial Black" panose="020B0A04020102020204" pitchFamily="34" charset="0"/>
              </a:rPr>
              <a:t>    </a:t>
            </a:r>
          </a:p>
          <a:p>
            <a:pPr marL="271463"/>
            <a:r>
              <a:rPr lang="ru-RU" sz="1600" b="1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Адресная программа</a:t>
            </a:r>
            <a:endParaRPr lang="ru-RU" sz="1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71463"/>
            <a:r>
              <a:rPr lang="ru-RU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Экран 1  </a:t>
            </a:r>
            <a:r>
              <a:rPr lang="ru-RU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ул. Красная / </a:t>
            </a:r>
            <a:r>
              <a:rPr lang="ru-RU" sz="1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ул.Бабушкина</a:t>
            </a:r>
            <a:endParaRPr lang="ru-RU" sz="1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71463"/>
            <a:r>
              <a:rPr lang="ru-RU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Экран 2  </a:t>
            </a:r>
            <a:r>
              <a:rPr lang="ru-RU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Центральный вход в ТК «Центр Города»</a:t>
            </a:r>
          </a:p>
          <a:p>
            <a:pPr marL="271463"/>
            <a:r>
              <a:rPr lang="ru-RU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Экран 3  </a:t>
            </a:r>
            <a:r>
              <a:rPr lang="ru-RU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на фасаде Мак Авто</a:t>
            </a:r>
          </a:p>
          <a:p>
            <a:pPr marL="271463"/>
            <a:r>
              <a:rPr lang="ru-RU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Экран 4  </a:t>
            </a:r>
            <a:r>
              <a:rPr lang="ru-RU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на фасаде с ул. Коммунаров</a:t>
            </a:r>
            <a:endParaRPr lang="ru-RU" sz="1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object 15">
            <a:extLst>
              <a:ext uri="{FF2B5EF4-FFF2-40B4-BE49-F238E27FC236}">
                <a16:creationId xmlns:a16="http://schemas.microsoft.com/office/drawing/2014/main" id="{0E4D834A-477C-4992-B010-FE78B449B5FC}"/>
              </a:ext>
            </a:extLst>
          </p:cNvPr>
          <p:cNvSpPr txBox="1"/>
          <p:nvPr/>
        </p:nvSpPr>
        <p:spPr>
          <a:xfrm>
            <a:off x="655413" y="2749881"/>
            <a:ext cx="1723621" cy="506549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10"/>
              </a:spcBef>
            </a:pPr>
            <a:r>
              <a:rPr lang="ru-RU" sz="1600" b="1" dirty="0">
                <a:solidFill>
                  <a:srgbClr val="FFFFFF"/>
                </a:solidFill>
                <a:latin typeface="Arial Black" panose="020B0A04020102020204" pitchFamily="34" charset="0"/>
                <a:cs typeface="Gotham Pro" panose="02000503040000020004" charset="0"/>
              </a:rPr>
              <a:t>Светодиодные экраны</a:t>
            </a:r>
            <a:endParaRPr sz="1600" dirty="0">
              <a:latin typeface="Arial Black" panose="020B0A04020102020204" pitchFamily="34" charset="0"/>
              <a:cs typeface="Gotham Pro" panose="02000503040000020004" charset="0"/>
            </a:endParaRPr>
          </a:p>
        </p:txBody>
      </p:sp>
      <p:sp>
        <p:nvSpPr>
          <p:cNvPr id="22" name="object 16">
            <a:extLst>
              <a:ext uri="{FF2B5EF4-FFF2-40B4-BE49-F238E27FC236}">
                <a16:creationId xmlns:a16="http://schemas.microsoft.com/office/drawing/2014/main" id="{3FA391CF-65EA-43FC-A939-C3CB9FFC5E0E}"/>
              </a:ext>
            </a:extLst>
          </p:cNvPr>
          <p:cNvSpPr txBox="1"/>
          <p:nvPr/>
        </p:nvSpPr>
        <p:spPr>
          <a:xfrm>
            <a:off x="655414" y="3233732"/>
            <a:ext cx="101676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lang="ru-RU" sz="1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Размеры: 8х5м и 4,5х3м</a:t>
            </a:r>
            <a:endParaRPr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081B5D0-05F6-459D-B7FA-6BDA9439FF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5000"/>
                    </a14:imgEffect>
                    <a14:imgEffect>
                      <a14:brightnessContrast contrast="-1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04264" y="97166"/>
            <a:ext cx="3040332" cy="324117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01E0A75-F19C-435D-BD6E-E1A75A8E787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48000"/>
                    </a14:imgEffect>
                  </a14:imgLayer>
                </a14:imgProps>
              </a:ext>
            </a:extLst>
          </a:blip>
          <a:srcRect r="18543"/>
          <a:stretch/>
        </p:blipFill>
        <p:spPr>
          <a:xfrm>
            <a:off x="4944795" y="3686177"/>
            <a:ext cx="2492843" cy="3164422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D5950441-2FF4-4494-B704-794898DA273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36000"/>
                    </a14:imgEffect>
                    <a14:imgEffect>
                      <a14:brightnessContrast contrast="1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38142" y="784103"/>
            <a:ext cx="2565313" cy="3333751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34F83E51-DF43-4F5F-A897-B8EB67AF373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48000"/>
                    </a14:imgEffect>
                    <a14:imgEffect>
                      <a14:brightnessContrast bright="1000" contrast="26000"/>
                    </a14:imgEffect>
                  </a14:imgLayer>
                </a14:imgProps>
              </a:ext>
            </a:extLst>
          </a:blip>
          <a:srcRect l="15806" r="11110"/>
          <a:stretch/>
        </p:blipFill>
        <p:spPr>
          <a:xfrm>
            <a:off x="7448315" y="4214833"/>
            <a:ext cx="2281157" cy="3071792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736A45A4-8EED-4986-93BE-61F22F6C83C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74686"/>
            <a:ext cx="2471933" cy="1316739"/>
          </a:xfrm>
          <a:prstGeom prst="rect">
            <a:avLst/>
          </a:prstGeom>
        </p:spPr>
      </p:pic>
      <p:sp>
        <p:nvSpPr>
          <p:cNvPr id="31" name="object 12">
            <a:extLst>
              <a:ext uri="{FF2B5EF4-FFF2-40B4-BE49-F238E27FC236}">
                <a16:creationId xmlns:a16="http://schemas.microsoft.com/office/drawing/2014/main" id="{CABF5192-3455-44E1-8AB5-286677EC8565}"/>
              </a:ext>
            </a:extLst>
          </p:cNvPr>
          <p:cNvSpPr/>
          <p:nvPr/>
        </p:nvSpPr>
        <p:spPr>
          <a:xfrm>
            <a:off x="2666755" y="2600636"/>
            <a:ext cx="2120900" cy="3305978"/>
          </a:xfrm>
          <a:custGeom>
            <a:avLst/>
            <a:gdLst/>
            <a:ahLst/>
            <a:cxnLst/>
            <a:rect l="l" t="t" r="r" b="b"/>
            <a:pathLst>
              <a:path w="2120900" h="2018029">
                <a:moveTo>
                  <a:pt x="0" y="2017445"/>
                </a:moveTo>
                <a:lnTo>
                  <a:pt x="2120900" y="2017445"/>
                </a:lnTo>
                <a:lnTo>
                  <a:pt x="2120900" y="0"/>
                </a:lnTo>
                <a:lnTo>
                  <a:pt x="0" y="0"/>
                </a:lnTo>
                <a:lnTo>
                  <a:pt x="0" y="2017445"/>
                </a:lnTo>
                <a:close/>
              </a:path>
            </a:pathLst>
          </a:custGeom>
          <a:solidFill>
            <a:srgbClr val="E22144"/>
          </a:solidFill>
        </p:spPr>
        <p:txBody>
          <a:bodyPr wrap="square" lIns="0" tIns="0" rIns="0" bIns="0" rtlCol="0"/>
          <a:lstStyle/>
          <a:p>
            <a:r>
              <a:rPr lang="ru-RU" sz="1600" b="1" dirty="0">
                <a:solidFill>
                  <a:schemeClr val="bg1"/>
                </a:solidFill>
                <a:latin typeface="Arial Black" panose="020B0A04020102020204" pitchFamily="34" charset="0"/>
              </a:rPr>
              <a:t>    </a:t>
            </a:r>
          </a:p>
          <a:p>
            <a:pPr indent="271463"/>
            <a:r>
              <a:rPr lang="ru-RU" sz="1600" b="1" dirty="0">
                <a:solidFill>
                  <a:schemeClr val="bg1"/>
                </a:solidFill>
                <a:latin typeface="Arial Black" panose="020B0A04020102020204" pitchFamily="34" charset="0"/>
              </a:rPr>
              <a:t>Формат </a:t>
            </a:r>
            <a:endParaRPr lang="ru-RU" sz="1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271463"/>
            <a:r>
              <a:rPr lang="ru-RU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Рекламный ролик</a:t>
            </a:r>
          </a:p>
          <a:p>
            <a:pPr marL="271463"/>
            <a:r>
              <a:rPr lang="ru-RU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Размер: 1920-1080рх, горизонталь,</a:t>
            </a:r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mp4</a:t>
            </a:r>
            <a:r>
              <a:rPr lang="ru-RU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71463"/>
            <a:r>
              <a:rPr lang="ru-RU" sz="1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Хроно</a:t>
            </a:r>
            <a:r>
              <a:rPr lang="ru-RU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до 20 сек.</a:t>
            </a:r>
          </a:p>
          <a:p>
            <a:pPr marL="271463"/>
            <a:r>
              <a:rPr lang="ru-RU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Круглосуточная трансляция</a:t>
            </a:r>
          </a:p>
          <a:p>
            <a:pPr marL="271463"/>
            <a:r>
              <a:rPr lang="ru-RU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Ротация  – 1 раз в 19 мин.*</a:t>
            </a:r>
          </a:p>
          <a:p>
            <a:pPr marL="180975">
              <a:buNone/>
            </a:pPr>
            <a:endParaRPr lang="ru-RU" sz="1000" dirty="0">
              <a:solidFill>
                <a:schemeClr val="bg1"/>
              </a:solidFill>
            </a:endParaRPr>
          </a:p>
          <a:p>
            <a:pPr marL="180975">
              <a:buNone/>
            </a:pPr>
            <a:r>
              <a:rPr lang="ru-RU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75 показов в сутки, 2 250 показов в месяц</a:t>
            </a:r>
          </a:p>
          <a:p>
            <a:pPr marL="180975">
              <a:buNone/>
            </a:pPr>
            <a:endParaRPr lang="ru-RU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0975">
              <a:buNone/>
            </a:pPr>
            <a:r>
              <a:rPr lang="ru-RU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*Возможны более частые показы: </a:t>
            </a:r>
            <a:r>
              <a:rPr lang="ru-RU" sz="800" dirty="0">
                <a:solidFill>
                  <a:schemeClr val="bg1"/>
                </a:solidFill>
              </a:rPr>
              <a:t>10 сек * 2 раза в блок</a:t>
            </a:r>
            <a:endParaRPr lang="en-US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object 11">
            <a:extLst>
              <a:ext uri="{FF2B5EF4-FFF2-40B4-BE49-F238E27FC236}">
                <a16:creationId xmlns:a16="http://schemas.microsoft.com/office/drawing/2014/main" id="{02B5DCF4-2D93-4E1D-91F1-6D24AE0387EB}"/>
              </a:ext>
            </a:extLst>
          </p:cNvPr>
          <p:cNvSpPr/>
          <p:nvPr/>
        </p:nvSpPr>
        <p:spPr>
          <a:xfrm>
            <a:off x="2584617" y="5070927"/>
            <a:ext cx="2120900" cy="611065"/>
          </a:xfrm>
          <a:custGeom>
            <a:avLst/>
            <a:gdLst/>
            <a:ahLst/>
            <a:cxnLst/>
            <a:rect l="l" t="t" r="r" b="b"/>
            <a:pathLst>
              <a:path w="2120900" h="1084579">
                <a:moveTo>
                  <a:pt x="0" y="1084452"/>
                </a:moveTo>
                <a:lnTo>
                  <a:pt x="2120900" y="1084452"/>
                </a:lnTo>
                <a:lnTo>
                  <a:pt x="2120900" y="0"/>
                </a:lnTo>
                <a:lnTo>
                  <a:pt x="0" y="0"/>
                </a:lnTo>
                <a:lnTo>
                  <a:pt x="0" y="1084452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15">
            <a:extLst>
              <a:ext uri="{FF2B5EF4-FFF2-40B4-BE49-F238E27FC236}">
                <a16:creationId xmlns:a16="http://schemas.microsoft.com/office/drawing/2014/main" id="{933624EE-7073-4588-9AA7-343FDE1B091F}"/>
              </a:ext>
            </a:extLst>
          </p:cNvPr>
          <p:cNvSpPr txBox="1"/>
          <p:nvPr/>
        </p:nvSpPr>
        <p:spPr>
          <a:xfrm>
            <a:off x="2851315" y="5119624"/>
            <a:ext cx="1723621" cy="260328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10"/>
              </a:spcBef>
            </a:pPr>
            <a:r>
              <a:rPr lang="ru-RU" sz="1600" b="1" dirty="0">
                <a:solidFill>
                  <a:srgbClr val="FFFFFF"/>
                </a:solidFill>
                <a:latin typeface="Arial Black" panose="020B0A04020102020204" pitchFamily="34" charset="0"/>
                <a:cs typeface="Gotham Pro" panose="02000503040000020004" charset="0"/>
              </a:rPr>
              <a:t>Стоимость </a:t>
            </a:r>
            <a:endParaRPr sz="1600" dirty="0">
              <a:latin typeface="Arial Black" panose="020B0A04020102020204" pitchFamily="34" charset="0"/>
              <a:cs typeface="Gotham Pro" panose="02000503040000020004" charset="0"/>
            </a:endParaRPr>
          </a:p>
        </p:txBody>
      </p:sp>
      <p:sp>
        <p:nvSpPr>
          <p:cNvPr id="34" name="object 16">
            <a:extLst>
              <a:ext uri="{FF2B5EF4-FFF2-40B4-BE49-F238E27FC236}">
                <a16:creationId xmlns:a16="http://schemas.microsoft.com/office/drawing/2014/main" id="{0FFFAC0C-C270-4837-B20E-42FBDB6E7A4A}"/>
              </a:ext>
            </a:extLst>
          </p:cNvPr>
          <p:cNvSpPr txBox="1"/>
          <p:nvPr/>
        </p:nvSpPr>
        <p:spPr>
          <a:xfrm>
            <a:off x="2877054" y="5372230"/>
            <a:ext cx="1016764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lang="ru-RU" sz="1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30 000 руб./мес.</a:t>
            </a:r>
            <a:endParaRPr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67588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9371901" y="3238512"/>
            <a:ext cx="964565" cy="2270125"/>
          </a:xfrm>
          <a:custGeom>
            <a:avLst/>
            <a:gdLst/>
            <a:ahLst/>
            <a:cxnLst/>
            <a:rect l="l" t="t" r="r" b="b"/>
            <a:pathLst>
              <a:path w="964565" h="2270125">
                <a:moveTo>
                  <a:pt x="0" y="2269604"/>
                </a:moveTo>
                <a:lnTo>
                  <a:pt x="964501" y="2269604"/>
                </a:lnTo>
                <a:lnTo>
                  <a:pt x="964501" y="0"/>
                </a:lnTo>
                <a:lnTo>
                  <a:pt x="0" y="0"/>
                </a:lnTo>
                <a:lnTo>
                  <a:pt x="0" y="2269604"/>
                </a:lnTo>
                <a:close/>
              </a:path>
            </a:pathLst>
          </a:custGeom>
          <a:solidFill>
            <a:srgbClr val="E2214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53"/>
          <p:cNvSpPr/>
          <p:nvPr/>
        </p:nvSpPr>
        <p:spPr>
          <a:xfrm>
            <a:off x="779400" y="2430598"/>
            <a:ext cx="4825427" cy="3952257"/>
          </a:xfrm>
          <a:custGeom>
            <a:avLst/>
            <a:gdLst/>
            <a:ahLst/>
            <a:cxnLst/>
            <a:rect l="l" t="t" r="r" b="b"/>
            <a:pathLst>
              <a:path w="4925695" h="1842135">
                <a:moveTo>
                  <a:pt x="0" y="1842020"/>
                </a:moveTo>
                <a:lnTo>
                  <a:pt x="4925148" y="1842020"/>
                </a:lnTo>
                <a:lnTo>
                  <a:pt x="4925148" y="0"/>
                </a:lnTo>
                <a:lnTo>
                  <a:pt x="0" y="0"/>
                </a:lnTo>
                <a:lnTo>
                  <a:pt x="0" y="184202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object 2"/>
          <p:cNvSpPr/>
          <p:nvPr/>
        </p:nvSpPr>
        <p:spPr>
          <a:xfrm>
            <a:off x="837501" y="386778"/>
            <a:ext cx="2476500" cy="219075"/>
          </a:xfrm>
          <a:custGeom>
            <a:avLst/>
            <a:gdLst/>
            <a:ahLst/>
            <a:cxnLst/>
            <a:rect l="l" t="t" r="r" b="b"/>
            <a:pathLst>
              <a:path w="2476500" h="219075">
                <a:moveTo>
                  <a:pt x="0" y="218973"/>
                </a:moveTo>
                <a:lnTo>
                  <a:pt x="2476500" y="218973"/>
                </a:lnTo>
                <a:lnTo>
                  <a:pt x="2476500" y="0"/>
                </a:lnTo>
                <a:lnTo>
                  <a:pt x="0" y="0"/>
                </a:lnTo>
                <a:lnTo>
                  <a:pt x="0" y="218973"/>
                </a:lnTo>
                <a:close/>
              </a:path>
            </a:pathLst>
          </a:custGeom>
          <a:solidFill>
            <a:srgbClr val="E2214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667250" y="605751"/>
            <a:ext cx="211454" cy="1477010"/>
          </a:xfrm>
          <a:custGeom>
            <a:avLst/>
            <a:gdLst/>
            <a:ahLst/>
            <a:cxnLst/>
            <a:rect l="l" t="t" r="r" b="b"/>
            <a:pathLst>
              <a:path w="211454" h="1477010">
                <a:moveTo>
                  <a:pt x="0" y="1476451"/>
                </a:moveTo>
                <a:lnTo>
                  <a:pt x="210997" y="1476451"/>
                </a:lnTo>
                <a:lnTo>
                  <a:pt x="210997" y="0"/>
                </a:lnTo>
                <a:lnTo>
                  <a:pt x="0" y="0"/>
                </a:lnTo>
                <a:lnTo>
                  <a:pt x="0" y="1476451"/>
                </a:lnTo>
                <a:close/>
              </a:path>
            </a:pathLst>
          </a:custGeom>
          <a:solidFill>
            <a:srgbClr val="E2214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272601" y="1076744"/>
            <a:ext cx="2426970" cy="1005840"/>
          </a:xfrm>
          <a:custGeom>
            <a:avLst/>
            <a:gdLst/>
            <a:ahLst/>
            <a:cxnLst/>
            <a:rect l="l" t="t" r="r" b="b"/>
            <a:pathLst>
              <a:path w="2426970" h="1005839">
                <a:moveTo>
                  <a:pt x="0" y="1005459"/>
                </a:moveTo>
                <a:lnTo>
                  <a:pt x="2426398" y="1005459"/>
                </a:lnTo>
                <a:lnTo>
                  <a:pt x="2426398" y="0"/>
                </a:lnTo>
                <a:lnTo>
                  <a:pt x="0" y="0"/>
                </a:lnTo>
                <a:lnTo>
                  <a:pt x="0" y="1005459"/>
                </a:lnTo>
                <a:close/>
              </a:path>
            </a:pathLst>
          </a:custGeom>
          <a:solidFill>
            <a:srgbClr val="E2214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11339" y="605751"/>
            <a:ext cx="4056379" cy="1273810"/>
          </a:xfrm>
          <a:custGeom>
            <a:avLst/>
            <a:gdLst/>
            <a:ahLst/>
            <a:cxnLst/>
            <a:rect l="l" t="t" r="r" b="b"/>
            <a:pathLst>
              <a:path w="4056379" h="1273810">
                <a:moveTo>
                  <a:pt x="0" y="1273251"/>
                </a:moveTo>
                <a:lnTo>
                  <a:pt x="4055910" y="1273251"/>
                </a:lnTo>
                <a:lnTo>
                  <a:pt x="4055910" y="0"/>
                </a:lnTo>
                <a:lnTo>
                  <a:pt x="0" y="0"/>
                </a:lnTo>
                <a:lnTo>
                  <a:pt x="0" y="127325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824800" y="963782"/>
            <a:ext cx="3759900" cy="907941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spcBef>
                <a:spcPts val="120"/>
              </a:spcBef>
            </a:pPr>
            <a:r>
              <a:rPr lang="ru-RU" dirty="0">
                <a:latin typeface="Arial Black" panose="020B0A04020102020204" pitchFamily="34" charset="0"/>
                <a:cs typeface="Gotham Pro" panose="02000503040000020004" charset="0"/>
              </a:rPr>
              <a:t>Рекламные возможности</a:t>
            </a:r>
            <a:endParaRPr dirty="0">
              <a:latin typeface="Arial Black" panose="020B0A04020102020204" pitchFamily="34" charset="0"/>
              <a:cs typeface="Gotham Pro" panose="02000503040000020004" charset="0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sldNum" sz="quarter" idx="7"/>
          </p:nvPr>
        </p:nvSpPr>
        <p:spPr>
          <a:xfrm>
            <a:off x="10189092" y="7053121"/>
            <a:ext cx="263008" cy="126317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25"/>
              </a:spcBef>
            </a:pPr>
            <a:fld id="{81D60167-4931-47E6-BA6A-407CBD079E47}" type="slidenum">
              <a:rPr dirty="0"/>
              <a:t>4</a:t>
            </a:fld>
            <a:endParaRPr dirty="0"/>
          </a:p>
        </p:txBody>
      </p:sp>
      <p:sp>
        <p:nvSpPr>
          <p:cNvPr id="19" name="object 11">
            <a:extLst>
              <a:ext uri="{FF2B5EF4-FFF2-40B4-BE49-F238E27FC236}">
                <a16:creationId xmlns:a16="http://schemas.microsoft.com/office/drawing/2014/main" id="{028C3857-7409-4918-8D70-FEBF9C363EA6}"/>
              </a:ext>
            </a:extLst>
          </p:cNvPr>
          <p:cNvSpPr/>
          <p:nvPr/>
        </p:nvSpPr>
        <p:spPr>
          <a:xfrm>
            <a:off x="388715" y="2293434"/>
            <a:ext cx="2120900" cy="1084580"/>
          </a:xfrm>
          <a:custGeom>
            <a:avLst/>
            <a:gdLst/>
            <a:ahLst/>
            <a:cxnLst/>
            <a:rect l="l" t="t" r="r" b="b"/>
            <a:pathLst>
              <a:path w="2120900" h="1084579">
                <a:moveTo>
                  <a:pt x="0" y="1084452"/>
                </a:moveTo>
                <a:lnTo>
                  <a:pt x="2120900" y="1084452"/>
                </a:lnTo>
                <a:lnTo>
                  <a:pt x="2120900" y="0"/>
                </a:lnTo>
                <a:lnTo>
                  <a:pt x="0" y="0"/>
                </a:lnTo>
                <a:lnTo>
                  <a:pt x="0" y="1084452"/>
                </a:lnTo>
                <a:close/>
              </a:path>
            </a:pathLst>
          </a:custGeom>
          <a:solidFill>
            <a:srgbClr val="E2214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12">
            <a:extLst>
              <a:ext uri="{FF2B5EF4-FFF2-40B4-BE49-F238E27FC236}">
                <a16:creationId xmlns:a16="http://schemas.microsoft.com/office/drawing/2014/main" id="{068FBA7B-989E-4DE0-8BF2-3C4DB1BFF1EE}"/>
              </a:ext>
            </a:extLst>
          </p:cNvPr>
          <p:cNvSpPr/>
          <p:nvPr/>
        </p:nvSpPr>
        <p:spPr>
          <a:xfrm>
            <a:off x="2609627" y="2293433"/>
            <a:ext cx="2120900" cy="3621591"/>
          </a:xfrm>
          <a:custGeom>
            <a:avLst/>
            <a:gdLst/>
            <a:ahLst/>
            <a:cxnLst/>
            <a:rect l="l" t="t" r="r" b="b"/>
            <a:pathLst>
              <a:path w="2120900" h="2018029">
                <a:moveTo>
                  <a:pt x="0" y="2017445"/>
                </a:moveTo>
                <a:lnTo>
                  <a:pt x="2120900" y="2017445"/>
                </a:lnTo>
                <a:lnTo>
                  <a:pt x="2120900" y="0"/>
                </a:lnTo>
                <a:lnTo>
                  <a:pt x="0" y="0"/>
                </a:lnTo>
                <a:lnTo>
                  <a:pt x="0" y="2017445"/>
                </a:lnTo>
                <a:close/>
              </a:path>
            </a:pathLst>
          </a:custGeom>
          <a:solidFill>
            <a:srgbClr val="E22144"/>
          </a:solidFill>
        </p:spPr>
        <p:txBody>
          <a:bodyPr wrap="square" lIns="0" tIns="0" rIns="0" bIns="0" rtlCol="0"/>
          <a:lstStyle/>
          <a:p>
            <a:r>
              <a:rPr lang="ru-RU" sz="1600" b="1" dirty="0">
                <a:solidFill>
                  <a:schemeClr val="bg1"/>
                </a:solidFill>
                <a:latin typeface="Arial Black" panose="020B0A04020102020204" pitchFamily="34" charset="0"/>
              </a:rPr>
              <a:t>    </a:t>
            </a:r>
          </a:p>
          <a:p>
            <a:pPr indent="271463"/>
            <a:r>
              <a:rPr lang="ru-RU" sz="1600" b="1" dirty="0">
                <a:solidFill>
                  <a:schemeClr val="bg1"/>
                </a:solidFill>
                <a:latin typeface="Arial Black" panose="020B0A04020102020204" pitchFamily="34" charset="0"/>
              </a:rPr>
              <a:t>Формат</a:t>
            </a:r>
          </a:p>
          <a:p>
            <a:pPr indent="271463"/>
            <a:r>
              <a:rPr lang="ru-RU" sz="1600" b="1" dirty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en-US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object 15">
            <a:extLst>
              <a:ext uri="{FF2B5EF4-FFF2-40B4-BE49-F238E27FC236}">
                <a16:creationId xmlns:a16="http://schemas.microsoft.com/office/drawing/2014/main" id="{0E4D834A-477C-4992-B010-FE78B449B5FC}"/>
              </a:ext>
            </a:extLst>
          </p:cNvPr>
          <p:cNvSpPr txBox="1"/>
          <p:nvPr/>
        </p:nvSpPr>
        <p:spPr>
          <a:xfrm>
            <a:off x="655413" y="2450979"/>
            <a:ext cx="1723621" cy="506549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10"/>
              </a:spcBef>
            </a:pPr>
            <a:r>
              <a:rPr lang="ru-RU" sz="1600" b="1" dirty="0">
                <a:solidFill>
                  <a:srgbClr val="FFFFFF"/>
                </a:solidFill>
                <a:latin typeface="Arial Black" panose="020B0A04020102020204" pitchFamily="34" charset="0"/>
                <a:cs typeface="Gotham Pro" panose="02000503040000020004" charset="0"/>
              </a:rPr>
              <a:t>Афиша в лифтах</a:t>
            </a:r>
            <a:endParaRPr sz="1600" dirty="0">
              <a:latin typeface="Arial Black" panose="020B0A04020102020204" pitchFamily="34" charset="0"/>
              <a:cs typeface="Gotham Pro" panose="02000503040000020004" charset="0"/>
            </a:endParaRPr>
          </a:p>
        </p:txBody>
      </p:sp>
      <p:sp>
        <p:nvSpPr>
          <p:cNvPr id="22" name="object 16">
            <a:extLst>
              <a:ext uri="{FF2B5EF4-FFF2-40B4-BE49-F238E27FC236}">
                <a16:creationId xmlns:a16="http://schemas.microsoft.com/office/drawing/2014/main" id="{3FA391CF-65EA-43FC-A939-C3CB9FFC5E0E}"/>
              </a:ext>
            </a:extLst>
          </p:cNvPr>
          <p:cNvSpPr txBox="1"/>
          <p:nvPr/>
        </p:nvSpPr>
        <p:spPr>
          <a:xfrm>
            <a:off x="655414" y="2934830"/>
            <a:ext cx="1016764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lang="ru-RU" sz="1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ЖК «Большой»</a:t>
            </a:r>
            <a:endParaRPr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object 11">
            <a:extLst>
              <a:ext uri="{FF2B5EF4-FFF2-40B4-BE49-F238E27FC236}">
                <a16:creationId xmlns:a16="http://schemas.microsoft.com/office/drawing/2014/main" id="{0BA57411-6D55-471A-8065-CDD1A6F98D8D}"/>
              </a:ext>
            </a:extLst>
          </p:cNvPr>
          <p:cNvSpPr/>
          <p:nvPr/>
        </p:nvSpPr>
        <p:spPr>
          <a:xfrm>
            <a:off x="2540000" y="5005058"/>
            <a:ext cx="2120900" cy="909967"/>
          </a:xfrm>
          <a:custGeom>
            <a:avLst/>
            <a:gdLst/>
            <a:ahLst/>
            <a:cxnLst/>
            <a:rect l="l" t="t" r="r" b="b"/>
            <a:pathLst>
              <a:path w="2120900" h="1084579">
                <a:moveTo>
                  <a:pt x="0" y="1084452"/>
                </a:moveTo>
                <a:lnTo>
                  <a:pt x="2120900" y="1084452"/>
                </a:lnTo>
                <a:lnTo>
                  <a:pt x="2120900" y="0"/>
                </a:lnTo>
                <a:lnTo>
                  <a:pt x="0" y="0"/>
                </a:lnTo>
                <a:lnTo>
                  <a:pt x="0" y="1084452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15">
            <a:extLst>
              <a:ext uri="{FF2B5EF4-FFF2-40B4-BE49-F238E27FC236}">
                <a16:creationId xmlns:a16="http://schemas.microsoft.com/office/drawing/2014/main" id="{E0B752B1-5C91-47AC-A8BE-3B4230324125}"/>
              </a:ext>
            </a:extLst>
          </p:cNvPr>
          <p:cNvSpPr txBox="1"/>
          <p:nvPr/>
        </p:nvSpPr>
        <p:spPr>
          <a:xfrm>
            <a:off x="2854980" y="5053755"/>
            <a:ext cx="1723621" cy="260328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10"/>
              </a:spcBef>
            </a:pPr>
            <a:r>
              <a:rPr lang="ru-RU" sz="1600" b="1" dirty="0">
                <a:solidFill>
                  <a:srgbClr val="FFFFFF"/>
                </a:solidFill>
                <a:latin typeface="Arial Black" panose="020B0A04020102020204" pitchFamily="34" charset="0"/>
                <a:cs typeface="Gotham Pro" panose="02000503040000020004" charset="0"/>
              </a:rPr>
              <a:t>Стоимость </a:t>
            </a:r>
            <a:endParaRPr sz="1600" dirty="0">
              <a:latin typeface="Arial Black" panose="020B0A04020102020204" pitchFamily="34" charset="0"/>
              <a:cs typeface="Gotham Pro" panose="02000503040000020004" charset="0"/>
            </a:endParaRPr>
          </a:p>
        </p:txBody>
      </p:sp>
      <p:sp>
        <p:nvSpPr>
          <p:cNvPr id="29" name="object 16">
            <a:extLst>
              <a:ext uri="{FF2B5EF4-FFF2-40B4-BE49-F238E27FC236}">
                <a16:creationId xmlns:a16="http://schemas.microsoft.com/office/drawing/2014/main" id="{3CBCDE71-9865-4A91-87EA-088A6C930C4D}"/>
              </a:ext>
            </a:extLst>
          </p:cNvPr>
          <p:cNvSpPr txBox="1"/>
          <p:nvPr/>
        </p:nvSpPr>
        <p:spPr>
          <a:xfrm>
            <a:off x="2880719" y="5306361"/>
            <a:ext cx="1697882" cy="50013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lang="ru-RU" sz="1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выход - 3 100 руб.</a:t>
            </a:r>
          </a:p>
          <a:p>
            <a:pPr>
              <a:lnSpc>
                <a:spcPct val="100000"/>
              </a:lnSpc>
              <a:spcBef>
                <a:spcPts val="100"/>
              </a:spcBef>
            </a:pPr>
            <a:r>
              <a:rPr lang="ru-RU" sz="1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выхода – 10 200 руб.</a:t>
            </a:r>
          </a:p>
          <a:p>
            <a:pPr>
              <a:lnSpc>
                <a:spcPct val="100000"/>
              </a:lnSpc>
              <a:spcBef>
                <a:spcPts val="100"/>
              </a:spcBef>
            </a:pPr>
            <a:r>
              <a:rPr lang="ru-RU" sz="1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выхода – 30 000 руб.</a:t>
            </a:r>
            <a:endParaRPr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736A45A4-8EED-4986-93BE-61F22F6C83C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74686"/>
            <a:ext cx="2471933" cy="131673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919A5C5-191E-421A-83EC-F8EB165ED603}"/>
              </a:ext>
            </a:extLst>
          </p:cNvPr>
          <p:cNvSpPr txBox="1"/>
          <p:nvPr/>
        </p:nvSpPr>
        <p:spPr>
          <a:xfrm>
            <a:off x="2807310" y="2871562"/>
            <a:ext cx="191122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Размер 1 блока в афише: 278х185мм</a:t>
            </a:r>
          </a:p>
          <a:p>
            <a:r>
              <a:rPr lang="ru-RU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Размещение: 1,10,20 числа месяца (3раза/мес.)</a:t>
            </a:r>
          </a:p>
          <a:p>
            <a:r>
              <a:rPr lang="ru-RU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Макет: послойный </a:t>
            </a:r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tiff, </a:t>
            </a:r>
            <a:r>
              <a:rPr lang="en-US" sz="1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cdr</a:t>
            </a:r>
            <a:endParaRPr lang="en-US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1CB472A-D356-42F9-B772-2469801FC5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6000"/>
                    </a14:imgEffect>
                    <a14:imgEffect>
                      <a14:brightnessContrast bright="-4000" contrast="3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33002" y="386778"/>
            <a:ext cx="4662436" cy="3519085"/>
          </a:xfrm>
          <a:prstGeom prst="rect">
            <a:avLst/>
          </a:prstGeom>
        </p:spPr>
      </p:pic>
      <p:sp>
        <p:nvSpPr>
          <p:cNvPr id="31" name="object 12">
            <a:extLst>
              <a:ext uri="{FF2B5EF4-FFF2-40B4-BE49-F238E27FC236}">
                <a16:creationId xmlns:a16="http://schemas.microsoft.com/office/drawing/2014/main" id="{98E11714-9412-40FF-BB06-F729532A697D}"/>
              </a:ext>
            </a:extLst>
          </p:cNvPr>
          <p:cNvSpPr/>
          <p:nvPr/>
        </p:nvSpPr>
        <p:spPr>
          <a:xfrm>
            <a:off x="388715" y="3896995"/>
            <a:ext cx="2120900" cy="2018030"/>
          </a:xfrm>
          <a:custGeom>
            <a:avLst/>
            <a:gdLst/>
            <a:ahLst/>
            <a:cxnLst/>
            <a:rect l="l" t="t" r="r" b="b"/>
            <a:pathLst>
              <a:path w="2120900" h="2018029">
                <a:moveTo>
                  <a:pt x="0" y="2017445"/>
                </a:moveTo>
                <a:lnTo>
                  <a:pt x="2120900" y="2017445"/>
                </a:lnTo>
                <a:lnTo>
                  <a:pt x="2120900" y="0"/>
                </a:lnTo>
                <a:lnTo>
                  <a:pt x="0" y="0"/>
                </a:lnTo>
                <a:lnTo>
                  <a:pt x="0" y="2017445"/>
                </a:lnTo>
                <a:close/>
              </a:path>
            </a:pathLst>
          </a:custGeom>
          <a:solidFill>
            <a:srgbClr val="E22144"/>
          </a:solidFill>
        </p:spPr>
        <p:txBody>
          <a:bodyPr wrap="square" lIns="0" tIns="0" rIns="0" bIns="0" rtlCol="0"/>
          <a:lstStyle/>
          <a:p>
            <a:r>
              <a:rPr lang="ru-RU" sz="1600" b="1" dirty="0">
                <a:solidFill>
                  <a:schemeClr val="bg1"/>
                </a:solidFill>
                <a:latin typeface="Arial Black" panose="020B0A04020102020204" pitchFamily="34" charset="0"/>
              </a:rPr>
              <a:t>    </a:t>
            </a:r>
          </a:p>
          <a:p>
            <a:pPr marL="271463"/>
            <a:r>
              <a:rPr lang="ru-RU" sz="1600" b="1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Адресная программа</a:t>
            </a:r>
          </a:p>
          <a:p>
            <a:pPr marL="271463"/>
            <a:endParaRPr lang="ru-RU" sz="1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71463"/>
            <a:r>
              <a:rPr lang="ru-RU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Ул. Красная, 176</a:t>
            </a:r>
          </a:p>
          <a:p>
            <a:pPr marL="271463"/>
            <a:r>
              <a:rPr lang="ru-RU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корпусов, 10 лифтов, по 1 стенду А1+ в каждом</a:t>
            </a:r>
          </a:p>
          <a:p>
            <a:pPr marL="271463"/>
            <a:endParaRPr lang="ru-RU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71463"/>
            <a:r>
              <a:rPr lang="ru-RU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Кол-во квартир - 2017</a:t>
            </a: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CCDB1E63-F326-4354-A7CF-654A7BA99B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58980" y="4117963"/>
            <a:ext cx="4695203" cy="3406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1840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9371901" y="3238512"/>
            <a:ext cx="964565" cy="2270125"/>
          </a:xfrm>
          <a:custGeom>
            <a:avLst/>
            <a:gdLst/>
            <a:ahLst/>
            <a:cxnLst/>
            <a:rect l="l" t="t" r="r" b="b"/>
            <a:pathLst>
              <a:path w="964565" h="2270125">
                <a:moveTo>
                  <a:pt x="0" y="2269604"/>
                </a:moveTo>
                <a:lnTo>
                  <a:pt x="964501" y="2269604"/>
                </a:lnTo>
                <a:lnTo>
                  <a:pt x="964501" y="0"/>
                </a:lnTo>
                <a:lnTo>
                  <a:pt x="0" y="0"/>
                </a:lnTo>
                <a:lnTo>
                  <a:pt x="0" y="2269604"/>
                </a:lnTo>
                <a:close/>
              </a:path>
            </a:pathLst>
          </a:custGeom>
          <a:solidFill>
            <a:srgbClr val="E2214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53"/>
          <p:cNvSpPr/>
          <p:nvPr/>
        </p:nvSpPr>
        <p:spPr>
          <a:xfrm>
            <a:off x="779400" y="2430598"/>
            <a:ext cx="4825427" cy="3952257"/>
          </a:xfrm>
          <a:custGeom>
            <a:avLst/>
            <a:gdLst/>
            <a:ahLst/>
            <a:cxnLst/>
            <a:rect l="l" t="t" r="r" b="b"/>
            <a:pathLst>
              <a:path w="4925695" h="1842135">
                <a:moveTo>
                  <a:pt x="0" y="1842020"/>
                </a:moveTo>
                <a:lnTo>
                  <a:pt x="4925148" y="1842020"/>
                </a:lnTo>
                <a:lnTo>
                  <a:pt x="4925148" y="0"/>
                </a:lnTo>
                <a:lnTo>
                  <a:pt x="0" y="0"/>
                </a:lnTo>
                <a:lnTo>
                  <a:pt x="0" y="184202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object 2"/>
          <p:cNvSpPr/>
          <p:nvPr/>
        </p:nvSpPr>
        <p:spPr>
          <a:xfrm>
            <a:off x="837501" y="386778"/>
            <a:ext cx="2476500" cy="219075"/>
          </a:xfrm>
          <a:custGeom>
            <a:avLst/>
            <a:gdLst/>
            <a:ahLst/>
            <a:cxnLst/>
            <a:rect l="l" t="t" r="r" b="b"/>
            <a:pathLst>
              <a:path w="2476500" h="219075">
                <a:moveTo>
                  <a:pt x="0" y="218973"/>
                </a:moveTo>
                <a:lnTo>
                  <a:pt x="2476500" y="218973"/>
                </a:lnTo>
                <a:lnTo>
                  <a:pt x="2476500" y="0"/>
                </a:lnTo>
                <a:lnTo>
                  <a:pt x="0" y="0"/>
                </a:lnTo>
                <a:lnTo>
                  <a:pt x="0" y="218973"/>
                </a:lnTo>
                <a:close/>
              </a:path>
            </a:pathLst>
          </a:custGeom>
          <a:solidFill>
            <a:srgbClr val="E2214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667250" y="605751"/>
            <a:ext cx="211454" cy="1477010"/>
          </a:xfrm>
          <a:custGeom>
            <a:avLst/>
            <a:gdLst/>
            <a:ahLst/>
            <a:cxnLst/>
            <a:rect l="l" t="t" r="r" b="b"/>
            <a:pathLst>
              <a:path w="211454" h="1477010">
                <a:moveTo>
                  <a:pt x="0" y="1476451"/>
                </a:moveTo>
                <a:lnTo>
                  <a:pt x="210997" y="1476451"/>
                </a:lnTo>
                <a:lnTo>
                  <a:pt x="210997" y="0"/>
                </a:lnTo>
                <a:lnTo>
                  <a:pt x="0" y="0"/>
                </a:lnTo>
                <a:lnTo>
                  <a:pt x="0" y="1476451"/>
                </a:lnTo>
                <a:close/>
              </a:path>
            </a:pathLst>
          </a:custGeom>
          <a:solidFill>
            <a:srgbClr val="E2214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272601" y="1076744"/>
            <a:ext cx="2426970" cy="1005840"/>
          </a:xfrm>
          <a:custGeom>
            <a:avLst/>
            <a:gdLst/>
            <a:ahLst/>
            <a:cxnLst/>
            <a:rect l="l" t="t" r="r" b="b"/>
            <a:pathLst>
              <a:path w="2426970" h="1005839">
                <a:moveTo>
                  <a:pt x="0" y="1005459"/>
                </a:moveTo>
                <a:lnTo>
                  <a:pt x="2426398" y="1005459"/>
                </a:lnTo>
                <a:lnTo>
                  <a:pt x="2426398" y="0"/>
                </a:lnTo>
                <a:lnTo>
                  <a:pt x="0" y="0"/>
                </a:lnTo>
                <a:lnTo>
                  <a:pt x="0" y="1005459"/>
                </a:lnTo>
                <a:close/>
              </a:path>
            </a:pathLst>
          </a:custGeom>
          <a:solidFill>
            <a:srgbClr val="E2214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11339" y="605751"/>
            <a:ext cx="4056379" cy="1273810"/>
          </a:xfrm>
          <a:custGeom>
            <a:avLst/>
            <a:gdLst/>
            <a:ahLst/>
            <a:cxnLst/>
            <a:rect l="l" t="t" r="r" b="b"/>
            <a:pathLst>
              <a:path w="4056379" h="1273810">
                <a:moveTo>
                  <a:pt x="0" y="1273251"/>
                </a:moveTo>
                <a:lnTo>
                  <a:pt x="4055910" y="1273251"/>
                </a:lnTo>
                <a:lnTo>
                  <a:pt x="4055910" y="0"/>
                </a:lnTo>
                <a:lnTo>
                  <a:pt x="0" y="0"/>
                </a:lnTo>
                <a:lnTo>
                  <a:pt x="0" y="127325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824800" y="963782"/>
            <a:ext cx="3759900" cy="907941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spcBef>
                <a:spcPts val="120"/>
              </a:spcBef>
            </a:pPr>
            <a:r>
              <a:rPr lang="ru-RU" dirty="0">
                <a:latin typeface="Arial Black" panose="020B0A04020102020204" pitchFamily="34" charset="0"/>
                <a:cs typeface="Gotham Pro" panose="02000503040000020004" charset="0"/>
              </a:rPr>
              <a:t>Рекламные возможности</a:t>
            </a:r>
            <a:endParaRPr dirty="0">
              <a:latin typeface="Arial Black" panose="020B0A04020102020204" pitchFamily="34" charset="0"/>
              <a:cs typeface="Gotham Pro" panose="02000503040000020004" charset="0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sldNum" sz="quarter" idx="7"/>
          </p:nvPr>
        </p:nvSpPr>
        <p:spPr>
          <a:xfrm>
            <a:off x="10189092" y="7053121"/>
            <a:ext cx="263008" cy="126317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25"/>
              </a:spcBef>
            </a:pPr>
            <a:fld id="{81D60167-4931-47E6-BA6A-407CBD079E47}" type="slidenum">
              <a:rPr dirty="0"/>
              <a:t>5</a:t>
            </a:fld>
            <a:endParaRPr dirty="0"/>
          </a:p>
        </p:txBody>
      </p:sp>
      <p:sp>
        <p:nvSpPr>
          <p:cNvPr id="19" name="object 11">
            <a:extLst>
              <a:ext uri="{FF2B5EF4-FFF2-40B4-BE49-F238E27FC236}">
                <a16:creationId xmlns:a16="http://schemas.microsoft.com/office/drawing/2014/main" id="{028C3857-7409-4918-8D70-FEBF9C363EA6}"/>
              </a:ext>
            </a:extLst>
          </p:cNvPr>
          <p:cNvSpPr/>
          <p:nvPr/>
        </p:nvSpPr>
        <p:spPr>
          <a:xfrm>
            <a:off x="388715" y="2293434"/>
            <a:ext cx="2120900" cy="1084580"/>
          </a:xfrm>
          <a:custGeom>
            <a:avLst/>
            <a:gdLst/>
            <a:ahLst/>
            <a:cxnLst/>
            <a:rect l="l" t="t" r="r" b="b"/>
            <a:pathLst>
              <a:path w="2120900" h="1084579">
                <a:moveTo>
                  <a:pt x="0" y="1084452"/>
                </a:moveTo>
                <a:lnTo>
                  <a:pt x="2120900" y="1084452"/>
                </a:lnTo>
                <a:lnTo>
                  <a:pt x="2120900" y="0"/>
                </a:lnTo>
                <a:lnTo>
                  <a:pt x="0" y="0"/>
                </a:lnTo>
                <a:lnTo>
                  <a:pt x="0" y="1084452"/>
                </a:lnTo>
                <a:close/>
              </a:path>
            </a:pathLst>
          </a:custGeom>
          <a:solidFill>
            <a:srgbClr val="E2214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12">
            <a:extLst>
              <a:ext uri="{FF2B5EF4-FFF2-40B4-BE49-F238E27FC236}">
                <a16:creationId xmlns:a16="http://schemas.microsoft.com/office/drawing/2014/main" id="{068FBA7B-989E-4DE0-8BF2-3C4DB1BFF1EE}"/>
              </a:ext>
            </a:extLst>
          </p:cNvPr>
          <p:cNvSpPr/>
          <p:nvPr/>
        </p:nvSpPr>
        <p:spPr>
          <a:xfrm>
            <a:off x="2617398" y="2276611"/>
            <a:ext cx="1909446" cy="3638413"/>
          </a:xfrm>
          <a:custGeom>
            <a:avLst/>
            <a:gdLst/>
            <a:ahLst/>
            <a:cxnLst/>
            <a:rect l="l" t="t" r="r" b="b"/>
            <a:pathLst>
              <a:path w="2120900" h="2018029">
                <a:moveTo>
                  <a:pt x="0" y="2017445"/>
                </a:moveTo>
                <a:lnTo>
                  <a:pt x="2120900" y="2017445"/>
                </a:lnTo>
                <a:lnTo>
                  <a:pt x="2120900" y="0"/>
                </a:lnTo>
                <a:lnTo>
                  <a:pt x="0" y="0"/>
                </a:lnTo>
                <a:lnTo>
                  <a:pt x="0" y="2017445"/>
                </a:lnTo>
                <a:close/>
              </a:path>
            </a:pathLst>
          </a:custGeom>
          <a:solidFill>
            <a:srgbClr val="E22144"/>
          </a:solidFill>
        </p:spPr>
        <p:txBody>
          <a:bodyPr wrap="square" lIns="0" tIns="0" rIns="0" bIns="0" rtlCol="0"/>
          <a:lstStyle/>
          <a:p>
            <a:r>
              <a:rPr lang="ru-RU" sz="1600" b="1" dirty="0">
                <a:solidFill>
                  <a:schemeClr val="bg1"/>
                </a:solidFill>
                <a:latin typeface="Arial Black" panose="020B0A04020102020204" pitchFamily="34" charset="0"/>
              </a:rPr>
              <a:t>    </a:t>
            </a:r>
          </a:p>
          <a:p>
            <a:pPr indent="271463"/>
            <a:r>
              <a:rPr lang="ru-RU" sz="1600" b="1" dirty="0">
                <a:solidFill>
                  <a:schemeClr val="bg1"/>
                </a:solidFill>
                <a:latin typeface="Arial Black" panose="020B0A04020102020204" pitchFamily="34" charset="0"/>
              </a:rPr>
              <a:t>Формат</a:t>
            </a:r>
          </a:p>
          <a:p>
            <a:pPr indent="271463"/>
            <a:r>
              <a:rPr lang="ru-RU" sz="1600" b="1" dirty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en-US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object 15">
            <a:extLst>
              <a:ext uri="{FF2B5EF4-FFF2-40B4-BE49-F238E27FC236}">
                <a16:creationId xmlns:a16="http://schemas.microsoft.com/office/drawing/2014/main" id="{0E4D834A-477C-4992-B010-FE78B449B5FC}"/>
              </a:ext>
            </a:extLst>
          </p:cNvPr>
          <p:cNvSpPr txBox="1"/>
          <p:nvPr/>
        </p:nvSpPr>
        <p:spPr>
          <a:xfrm>
            <a:off x="655413" y="2450979"/>
            <a:ext cx="1723621" cy="260328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10"/>
              </a:spcBef>
            </a:pPr>
            <a:r>
              <a:rPr lang="en-US" sz="1600" b="1" dirty="0">
                <a:solidFill>
                  <a:srgbClr val="FFFFFF"/>
                </a:solidFill>
                <a:latin typeface="Arial Black" panose="020B0A04020102020204" pitchFamily="34" charset="0"/>
                <a:cs typeface="Gotham Pro" panose="02000503040000020004" charset="0"/>
              </a:rPr>
              <a:t>Instagram</a:t>
            </a:r>
            <a:endParaRPr sz="1600" dirty="0">
              <a:latin typeface="Arial Black" panose="020B0A04020102020204" pitchFamily="34" charset="0"/>
              <a:cs typeface="Gotham Pro" panose="02000503040000020004" charset="0"/>
            </a:endParaRPr>
          </a:p>
        </p:txBody>
      </p:sp>
      <p:sp>
        <p:nvSpPr>
          <p:cNvPr id="22" name="object 16">
            <a:extLst>
              <a:ext uri="{FF2B5EF4-FFF2-40B4-BE49-F238E27FC236}">
                <a16:creationId xmlns:a16="http://schemas.microsoft.com/office/drawing/2014/main" id="{3FA391CF-65EA-43FC-A939-C3CB9FFC5E0E}"/>
              </a:ext>
            </a:extLst>
          </p:cNvPr>
          <p:cNvSpPr txBox="1"/>
          <p:nvPr/>
        </p:nvSpPr>
        <p:spPr>
          <a:xfrm>
            <a:off x="655414" y="2934830"/>
            <a:ext cx="1016764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r>
              <a:rPr lang="en-AU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@centergoroda</a:t>
            </a:r>
            <a:endParaRPr lang="en-AU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object 11">
            <a:extLst>
              <a:ext uri="{FF2B5EF4-FFF2-40B4-BE49-F238E27FC236}">
                <a16:creationId xmlns:a16="http://schemas.microsoft.com/office/drawing/2014/main" id="{0BA57411-6D55-471A-8065-CDD1A6F98D8D}"/>
              </a:ext>
            </a:extLst>
          </p:cNvPr>
          <p:cNvSpPr/>
          <p:nvPr/>
        </p:nvSpPr>
        <p:spPr>
          <a:xfrm>
            <a:off x="2527300" y="5180214"/>
            <a:ext cx="1958806" cy="734811"/>
          </a:xfrm>
          <a:custGeom>
            <a:avLst/>
            <a:gdLst/>
            <a:ahLst/>
            <a:cxnLst/>
            <a:rect l="l" t="t" r="r" b="b"/>
            <a:pathLst>
              <a:path w="2120900" h="1084579">
                <a:moveTo>
                  <a:pt x="0" y="1084452"/>
                </a:moveTo>
                <a:lnTo>
                  <a:pt x="2120900" y="1084452"/>
                </a:lnTo>
                <a:lnTo>
                  <a:pt x="2120900" y="0"/>
                </a:lnTo>
                <a:lnTo>
                  <a:pt x="0" y="0"/>
                </a:lnTo>
                <a:lnTo>
                  <a:pt x="0" y="1084452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15">
            <a:extLst>
              <a:ext uri="{FF2B5EF4-FFF2-40B4-BE49-F238E27FC236}">
                <a16:creationId xmlns:a16="http://schemas.microsoft.com/office/drawing/2014/main" id="{E0B752B1-5C91-47AC-A8BE-3B4230324125}"/>
              </a:ext>
            </a:extLst>
          </p:cNvPr>
          <p:cNvSpPr txBox="1"/>
          <p:nvPr/>
        </p:nvSpPr>
        <p:spPr>
          <a:xfrm>
            <a:off x="2793998" y="5197497"/>
            <a:ext cx="1723621" cy="260328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10"/>
              </a:spcBef>
            </a:pPr>
            <a:r>
              <a:rPr lang="ru-RU" sz="1600" b="1" dirty="0">
                <a:solidFill>
                  <a:srgbClr val="FFFFFF"/>
                </a:solidFill>
                <a:latin typeface="Arial Black" panose="020B0A04020102020204" pitchFamily="34" charset="0"/>
                <a:cs typeface="Gotham Pro" panose="02000503040000020004" charset="0"/>
              </a:rPr>
              <a:t>Стоимость </a:t>
            </a:r>
            <a:endParaRPr sz="1600" dirty="0">
              <a:latin typeface="Arial Black" panose="020B0A04020102020204" pitchFamily="34" charset="0"/>
              <a:cs typeface="Gotham Pro" panose="02000503040000020004" charset="0"/>
            </a:endParaRPr>
          </a:p>
        </p:txBody>
      </p:sp>
      <p:sp>
        <p:nvSpPr>
          <p:cNvPr id="29" name="object 16">
            <a:extLst>
              <a:ext uri="{FF2B5EF4-FFF2-40B4-BE49-F238E27FC236}">
                <a16:creationId xmlns:a16="http://schemas.microsoft.com/office/drawing/2014/main" id="{3CBCDE71-9865-4A91-87EA-088A6C930C4D}"/>
              </a:ext>
            </a:extLst>
          </p:cNvPr>
          <p:cNvSpPr txBox="1"/>
          <p:nvPr/>
        </p:nvSpPr>
        <p:spPr>
          <a:xfrm>
            <a:off x="2802604" y="5442024"/>
            <a:ext cx="1697882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lang="ru-RU" sz="1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Подарки от партнеров для наших подписчиков</a:t>
            </a:r>
            <a:endParaRPr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736A45A4-8EED-4986-93BE-61F22F6C83C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74686"/>
            <a:ext cx="2471933" cy="131673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919A5C5-191E-421A-83EC-F8EB165ED603}"/>
              </a:ext>
            </a:extLst>
          </p:cNvPr>
          <p:cNvSpPr txBox="1"/>
          <p:nvPr/>
        </p:nvSpPr>
        <p:spPr>
          <a:xfrm>
            <a:off x="2827070" y="2896429"/>
            <a:ext cx="191122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Упоминание партнера при проведении совместных активностей</a:t>
            </a:r>
            <a:endParaRPr lang="en-US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object 12">
            <a:extLst>
              <a:ext uri="{FF2B5EF4-FFF2-40B4-BE49-F238E27FC236}">
                <a16:creationId xmlns:a16="http://schemas.microsoft.com/office/drawing/2014/main" id="{98E11714-9412-40FF-BB06-F729532A697D}"/>
              </a:ext>
            </a:extLst>
          </p:cNvPr>
          <p:cNvSpPr/>
          <p:nvPr/>
        </p:nvSpPr>
        <p:spPr>
          <a:xfrm>
            <a:off x="388715" y="3896995"/>
            <a:ext cx="2120900" cy="2018030"/>
          </a:xfrm>
          <a:custGeom>
            <a:avLst/>
            <a:gdLst/>
            <a:ahLst/>
            <a:cxnLst/>
            <a:rect l="l" t="t" r="r" b="b"/>
            <a:pathLst>
              <a:path w="2120900" h="2018029">
                <a:moveTo>
                  <a:pt x="0" y="2017445"/>
                </a:moveTo>
                <a:lnTo>
                  <a:pt x="2120900" y="2017445"/>
                </a:lnTo>
                <a:lnTo>
                  <a:pt x="2120900" y="0"/>
                </a:lnTo>
                <a:lnTo>
                  <a:pt x="0" y="0"/>
                </a:lnTo>
                <a:lnTo>
                  <a:pt x="0" y="2017445"/>
                </a:lnTo>
                <a:close/>
              </a:path>
            </a:pathLst>
          </a:custGeom>
          <a:solidFill>
            <a:srgbClr val="E22144"/>
          </a:solidFill>
        </p:spPr>
        <p:txBody>
          <a:bodyPr wrap="square" lIns="0" tIns="0" rIns="0" bIns="0" rtlCol="0"/>
          <a:lstStyle/>
          <a:p>
            <a:pPr marL="180975" indent="-180975"/>
            <a:r>
              <a:rPr lang="ru-RU" sz="1600" b="1" dirty="0">
                <a:solidFill>
                  <a:schemeClr val="bg1"/>
                </a:solidFill>
                <a:latin typeface="Arial Black" panose="020B0A04020102020204" pitchFamily="34" charset="0"/>
              </a:rPr>
              <a:t>   Статистика за март 2021</a:t>
            </a:r>
          </a:p>
          <a:p>
            <a:pPr indent="271463" algn="l">
              <a:lnSpc>
                <a:spcPct val="150000"/>
              </a:lnSpc>
            </a:pPr>
            <a:r>
              <a:rPr lang="ru-RU" sz="1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Всего подписчиков:2</a:t>
            </a:r>
            <a:r>
              <a:rPr lang="en-US" sz="1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ru-RU" sz="1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1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099</a:t>
            </a:r>
          </a:p>
          <a:p>
            <a:pPr indent="271463" algn="l">
              <a:lnSpc>
                <a:spcPct val="150000"/>
              </a:lnSpc>
            </a:pPr>
            <a:r>
              <a:rPr lang="ru-RU" sz="1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Лайков:19,483</a:t>
            </a:r>
            <a:endParaRPr lang="en-US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271463" algn="l">
              <a:lnSpc>
                <a:spcPct val="150000"/>
              </a:lnSpc>
            </a:pPr>
            <a:r>
              <a:rPr lang="ru-RU" sz="1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Комментариев:</a:t>
            </a:r>
            <a:r>
              <a:rPr lang="en-US" sz="1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4,158</a:t>
            </a:r>
            <a:endParaRPr lang="en-US" sz="1000" b="0" i="0" u="none" strike="noStrike" baseline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271463" algn="l">
              <a:lnSpc>
                <a:spcPct val="150000"/>
              </a:lnSpc>
            </a:pPr>
            <a:r>
              <a:rPr lang="ru-RU" sz="1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Сохранений:</a:t>
            </a:r>
            <a:r>
              <a:rPr lang="en-US" sz="1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274</a:t>
            </a:r>
            <a:endParaRPr lang="en-US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271463" algn="l">
              <a:lnSpc>
                <a:spcPct val="150000"/>
              </a:lnSpc>
            </a:pPr>
            <a:r>
              <a:rPr lang="en-AU" sz="1000" b="0" i="0" u="none" strike="noStrike" baseline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ERReach</a:t>
            </a:r>
            <a:r>
              <a:rPr lang="en-AU" sz="1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ru-RU" sz="1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14.19%</a:t>
            </a:r>
          </a:p>
          <a:p>
            <a:pPr indent="271463" algn="l">
              <a:lnSpc>
                <a:spcPct val="150000"/>
              </a:lnSpc>
            </a:pPr>
            <a:r>
              <a:rPr lang="ru-RU" sz="1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Охват:</a:t>
            </a:r>
            <a:r>
              <a:rPr lang="en-US" sz="1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168,486</a:t>
            </a:r>
            <a:endParaRPr lang="ru-RU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DA58DF4-51E4-455C-A47F-978DC19885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8606" y="141156"/>
            <a:ext cx="2127486" cy="346113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0676F7F-F1A6-47ED-89B4-B59636DA9A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30578" y="141156"/>
            <a:ext cx="2116902" cy="3461134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24C30138-61F3-4857-86E5-376E22899B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78606" y="3668907"/>
            <a:ext cx="1958806" cy="3236717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25D895E2-EE6A-4711-9D81-9B843264925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00798" y="3712403"/>
            <a:ext cx="1925887" cy="3203360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A5D3CFA7-1A08-425D-A6D5-141FACFC15AD}"/>
              </a:ext>
            </a:extLst>
          </p:cNvPr>
          <p:cNvSpPr txBox="1"/>
          <p:nvPr/>
        </p:nvSpPr>
        <p:spPr>
          <a:xfrm>
            <a:off x="2837272" y="3476885"/>
            <a:ext cx="19112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Обсуждаются любые предложения</a:t>
            </a:r>
            <a:endParaRPr lang="en-US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75957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9371901" y="3238512"/>
            <a:ext cx="964565" cy="2270125"/>
          </a:xfrm>
          <a:custGeom>
            <a:avLst/>
            <a:gdLst/>
            <a:ahLst/>
            <a:cxnLst/>
            <a:rect l="l" t="t" r="r" b="b"/>
            <a:pathLst>
              <a:path w="964565" h="2270125">
                <a:moveTo>
                  <a:pt x="0" y="2269604"/>
                </a:moveTo>
                <a:lnTo>
                  <a:pt x="964501" y="2269604"/>
                </a:lnTo>
                <a:lnTo>
                  <a:pt x="964501" y="0"/>
                </a:lnTo>
                <a:lnTo>
                  <a:pt x="0" y="0"/>
                </a:lnTo>
                <a:lnTo>
                  <a:pt x="0" y="2269604"/>
                </a:lnTo>
                <a:close/>
              </a:path>
            </a:pathLst>
          </a:custGeom>
          <a:solidFill>
            <a:srgbClr val="E2214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53"/>
          <p:cNvSpPr/>
          <p:nvPr/>
        </p:nvSpPr>
        <p:spPr>
          <a:xfrm>
            <a:off x="779400" y="2430598"/>
            <a:ext cx="4825427" cy="3952257"/>
          </a:xfrm>
          <a:custGeom>
            <a:avLst/>
            <a:gdLst/>
            <a:ahLst/>
            <a:cxnLst/>
            <a:rect l="l" t="t" r="r" b="b"/>
            <a:pathLst>
              <a:path w="4925695" h="1842135">
                <a:moveTo>
                  <a:pt x="0" y="1842020"/>
                </a:moveTo>
                <a:lnTo>
                  <a:pt x="4925148" y="1842020"/>
                </a:lnTo>
                <a:lnTo>
                  <a:pt x="4925148" y="0"/>
                </a:lnTo>
                <a:lnTo>
                  <a:pt x="0" y="0"/>
                </a:lnTo>
                <a:lnTo>
                  <a:pt x="0" y="184202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object 2"/>
          <p:cNvSpPr/>
          <p:nvPr/>
        </p:nvSpPr>
        <p:spPr>
          <a:xfrm>
            <a:off x="837501" y="386778"/>
            <a:ext cx="2476500" cy="219075"/>
          </a:xfrm>
          <a:custGeom>
            <a:avLst/>
            <a:gdLst/>
            <a:ahLst/>
            <a:cxnLst/>
            <a:rect l="l" t="t" r="r" b="b"/>
            <a:pathLst>
              <a:path w="2476500" h="219075">
                <a:moveTo>
                  <a:pt x="0" y="218973"/>
                </a:moveTo>
                <a:lnTo>
                  <a:pt x="2476500" y="218973"/>
                </a:lnTo>
                <a:lnTo>
                  <a:pt x="2476500" y="0"/>
                </a:lnTo>
                <a:lnTo>
                  <a:pt x="0" y="0"/>
                </a:lnTo>
                <a:lnTo>
                  <a:pt x="0" y="218973"/>
                </a:lnTo>
                <a:close/>
              </a:path>
            </a:pathLst>
          </a:custGeom>
          <a:solidFill>
            <a:srgbClr val="E2214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667250" y="605751"/>
            <a:ext cx="211454" cy="1477010"/>
          </a:xfrm>
          <a:custGeom>
            <a:avLst/>
            <a:gdLst/>
            <a:ahLst/>
            <a:cxnLst/>
            <a:rect l="l" t="t" r="r" b="b"/>
            <a:pathLst>
              <a:path w="211454" h="1477010">
                <a:moveTo>
                  <a:pt x="0" y="1476451"/>
                </a:moveTo>
                <a:lnTo>
                  <a:pt x="210997" y="1476451"/>
                </a:lnTo>
                <a:lnTo>
                  <a:pt x="210997" y="0"/>
                </a:lnTo>
                <a:lnTo>
                  <a:pt x="0" y="0"/>
                </a:lnTo>
                <a:lnTo>
                  <a:pt x="0" y="1476451"/>
                </a:lnTo>
                <a:close/>
              </a:path>
            </a:pathLst>
          </a:custGeom>
          <a:solidFill>
            <a:srgbClr val="E2214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272601" y="1076744"/>
            <a:ext cx="2426970" cy="1005840"/>
          </a:xfrm>
          <a:custGeom>
            <a:avLst/>
            <a:gdLst/>
            <a:ahLst/>
            <a:cxnLst/>
            <a:rect l="l" t="t" r="r" b="b"/>
            <a:pathLst>
              <a:path w="2426970" h="1005839">
                <a:moveTo>
                  <a:pt x="0" y="1005459"/>
                </a:moveTo>
                <a:lnTo>
                  <a:pt x="2426398" y="1005459"/>
                </a:lnTo>
                <a:lnTo>
                  <a:pt x="2426398" y="0"/>
                </a:lnTo>
                <a:lnTo>
                  <a:pt x="0" y="0"/>
                </a:lnTo>
                <a:lnTo>
                  <a:pt x="0" y="1005459"/>
                </a:lnTo>
                <a:close/>
              </a:path>
            </a:pathLst>
          </a:custGeom>
          <a:solidFill>
            <a:srgbClr val="E2214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11339" y="605751"/>
            <a:ext cx="4056379" cy="1273810"/>
          </a:xfrm>
          <a:custGeom>
            <a:avLst/>
            <a:gdLst/>
            <a:ahLst/>
            <a:cxnLst/>
            <a:rect l="l" t="t" r="r" b="b"/>
            <a:pathLst>
              <a:path w="4056379" h="1273810">
                <a:moveTo>
                  <a:pt x="0" y="1273251"/>
                </a:moveTo>
                <a:lnTo>
                  <a:pt x="4055910" y="1273251"/>
                </a:lnTo>
                <a:lnTo>
                  <a:pt x="4055910" y="0"/>
                </a:lnTo>
                <a:lnTo>
                  <a:pt x="0" y="0"/>
                </a:lnTo>
                <a:lnTo>
                  <a:pt x="0" y="127325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824800" y="963782"/>
            <a:ext cx="3759900" cy="907941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spcBef>
                <a:spcPts val="120"/>
              </a:spcBef>
            </a:pPr>
            <a:r>
              <a:rPr lang="ru-RU" dirty="0">
                <a:latin typeface="Arial Black" panose="020B0A04020102020204" pitchFamily="34" charset="0"/>
                <a:cs typeface="Gotham Pro" panose="02000503040000020004" charset="0"/>
              </a:rPr>
              <a:t>Рекламные возможности</a:t>
            </a:r>
            <a:endParaRPr dirty="0">
              <a:latin typeface="Arial Black" panose="020B0A04020102020204" pitchFamily="34" charset="0"/>
              <a:cs typeface="Gotham Pro" panose="02000503040000020004" charset="0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sldNum" sz="quarter" idx="7"/>
          </p:nvPr>
        </p:nvSpPr>
        <p:spPr>
          <a:xfrm>
            <a:off x="10189092" y="7053121"/>
            <a:ext cx="263008" cy="126317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25"/>
              </a:spcBef>
            </a:pPr>
            <a:fld id="{81D60167-4931-47E6-BA6A-407CBD079E47}" type="slidenum">
              <a:rPr dirty="0"/>
              <a:t>6</a:t>
            </a:fld>
            <a:endParaRPr dirty="0"/>
          </a:p>
        </p:txBody>
      </p:sp>
      <p:sp>
        <p:nvSpPr>
          <p:cNvPr id="19" name="object 11">
            <a:extLst>
              <a:ext uri="{FF2B5EF4-FFF2-40B4-BE49-F238E27FC236}">
                <a16:creationId xmlns:a16="http://schemas.microsoft.com/office/drawing/2014/main" id="{028C3857-7409-4918-8D70-FEBF9C363EA6}"/>
              </a:ext>
            </a:extLst>
          </p:cNvPr>
          <p:cNvSpPr/>
          <p:nvPr/>
        </p:nvSpPr>
        <p:spPr>
          <a:xfrm>
            <a:off x="388715" y="2293434"/>
            <a:ext cx="2120900" cy="1084580"/>
          </a:xfrm>
          <a:custGeom>
            <a:avLst/>
            <a:gdLst/>
            <a:ahLst/>
            <a:cxnLst/>
            <a:rect l="l" t="t" r="r" b="b"/>
            <a:pathLst>
              <a:path w="2120900" h="1084579">
                <a:moveTo>
                  <a:pt x="0" y="1084452"/>
                </a:moveTo>
                <a:lnTo>
                  <a:pt x="2120900" y="1084452"/>
                </a:lnTo>
                <a:lnTo>
                  <a:pt x="2120900" y="0"/>
                </a:lnTo>
                <a:lnTo>
                  <a:pt x="0" y="0"/>
                </a:lnTo>
                <a:lnTo>
                  <a:pt x="0" y="1084452"/>
                </a:lnTo>
                <a:close/>
              </a:path>
            </a:pathLst>
          </a:custGeom>
          <a:solidFill>
            <a:srgbClr val="E2214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12">
            <a:extLst>
              <a:ext uri="{FF2B5EF4-FFF2-40B4-BE49-F238E27FC236}">
                <a16:creationId xmlns:a16="http://schemas.microsoft.com/office/drawing/2014/main" id="{068FBA7B-989E-4DE0-8BF2-3C4DB1BFF1EE}"/>
              </a:ext>
            </a:extLst>
          </p:cNvPr>
          <p:cNvSpPr/>
          <p:nvPr/>
        </p:nvSpPr>
        <p:spPr>
          <a:xfrm>
            <a:off x="2675254" y="2293433"/>
            <a:ext cx="1909446" cy="3621592"/>
          </a:xfrm>
          <a:custGeom>
            <a:avLst/>
            <a:gdLst/>
            <a:ahLst/>
            <a:cxnLst/>
            <a:rect l="l" t="t" r="r" b="b"/>
            <a:pathLst>
              <a:path w="2120900" h="2018029">
                <a:moveTo>
                  <a:pt x="0" y="2017445"/>
                </a:moveTo>
                <a:lnTo>
                  <a:pt x="2120900" y="2017445"/>
                </a:lnTo>
                <a:lnTo>
                  <a:pt x="2120900" y="0"/>
                </a:lnTo>
                <a:lnTo>
                  <a:pt x="0" y="0"/>
                </a:lnTo>
                <a:lnTo>
                  <a:pt x="0" y="2017445"/>
                </a:lnTo>
                <a:close/>
              </a:path>
            </a:pathLst>
          </a:custGeom>
          <a:solidFill>
            <a:srgbClr val="E22144"/>
          </a:solidFill>
        </p:spPr>
        <p:txBody>
          <a:bodyPr wrap="square" lIns="0" tIns="0" rIns="0" bIns="0" rtlCol="0"/>
          <a:lstStyle/>
          <a:p>
            <a:r>
              <a:rPr lang="ru-RU" sz="1600" b="1" dirty="0">
                <a:solidFill>
                  <a:schemeClr val="bg1"/>
                </a:solidFill>
                <a:latin typeface="Arial Black" panose="020B0A04020102020204" pitchFamily="34" charset="0"/>
              </a:rPr>
              <a:t>    Формат</a:t>
            </a:r>
          </a:p>
          <a:p>
            <a:pPr indent="271463"/>
            <a:r>
              <a:rPr lang="ru-RU" sz="1600" b="1" dirty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en-US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object 15">
            <a:extLst>
              <a:ext uri="{FF2B5EF4-FFF2-40B4-BE49-F238E27FC236}">
                <a16:creationId xmlns:a16="http://schemas.microsoft.com/office/drawing/2014/main" id="{0E4D834A-477C-4992-B010-FE78B449B5FC}"/>
              </a:ext>
            </a:extLst>
          </p:cNvPr>
          <p:cNvSpPr txBox="1"/>
          <p:nvPr/>
        </p:nvSpPr>
        <p:spPr>
          <a:xfrm>
            <a:off x="644483" y="2350554"/>
            <a:ext cx="1723621" cy="506549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10"/>
              </a:spcBef>
            </a:pPr>
            <a:r>
              <a:rPr lang="ru-RU" sz="1600" b="1" dirty="0">
                <a:solidFill>
                  <a:srgbClr val="FFFFFF"/>
                </a:solidFill>
                <a:latin typeface="Arial Black" panose="020B0A04020102020204" pitchFamily="34" charset="0"/>
                <a:cs typeface="Gotham Pro" panose="02000503040000020004" charset="0"/>
              </a:rPr>
              <a:t>Промо-активности </a:t>
            </a:r>
            <a:endParaRPr sz="1600" dirty="0">
              <a:latin typeface="Arial Black" panose="020B0A04020102020204" pitchFamily="34" charset="0"/>
              <a:cs typeface="Gotham Pro" panose="02000503040000020004" charset="0"/>
            </a:endParaRPr>
          </a:p>
        </p:txBody>
      </p:sp>
      <p:sp>
        <p:nvSpPr>
          <p:cNvPr id="27" name="object 11">
            <a:extLst>
              <a:ext uri="{FF2B5EF4-FFF2-40B4-BE49-F238E27FC236}">
                <a16:creationId xmlns:a16="http://schemas.microsoft.com/office/drawing/2014/main" id="{0BA57411-6D55-471A-8065-CDD1A6F98D8D}"/>
              </a:ext>
            </a:extLst>
          </p:cNvPr>
          <p:cNvSpPr/>
          <p:nvPr/>
        </p:nvSpPr>
        <p:spPr>
          <a:xfrm>
            <a:off x="2588282" y="5314083"/>
            <a:ext cx="2023622" cy="600942"/>
          </a:xfrm>
          <a:custGeom>
            <a:avLst/>
            <a:gdLst/>
            <a:ahLst/>
            <a:cxnLst/>
            <a:rect l="l" t="t" r="r" b="b"/>
            <a:pathLst>
              <a:path w="2120900" h="1084579">
                <a:moveTo>
                  <a:pt x="0" y="1084452"/>
                </a:moveTo>
                <a:lnTo>
                  <a:pt x="2120900" y="1084452"/>
                </a:lnTo>
                <a:lnTo>
                  <a:pt x="2120900" y="0"/>
                </a:lnTo>
                <a:lnTo>
                  <a:pt x="0" y="0"/>
                </a:lnTo>
                <a:lnTo>
                  <a:pt x="0" y="1084452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15">
            <a:extLst>
              <a:ext uri="{FF2B5EF4-FFF2-40B4-BE49-F238E27FC236}">
                <a16:creationId xmlns:a16="http://schemas.microsoft.com/office/drawing/2014/main" id="{E0B752B1-5C91-47AC-A8BE-3B4230324125}"/>
              </a:ext>
            </a:extLst>
          </p:cNvPr>
          <p:cNvSpPr txBox="1"/>
          <p:nvPr/>
        </p:nvSpPr>
        <p:spPr>
          <a:xfrm>
            <a:off x="2854980" y="5325891"/>
            <a:ext cx="1723621" cy="260328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10"/>
              </a:spcBef>
            </a:pPr>
            <a:r>
              <a:rPr lang="ru-RU" sz="1600" b="1" dirty="0">
                <a:solidFill>
                  <a:srgbClr val="FFFFFF"/>
                </a:solidFill>
                <a:latin typeface="Arial Black" panose="020B0A04020102020204" pitchFamily="34" charset="0"/>
                <a:cs typeface="Gotham Pro" panose="02000503040000020004" charset="0"/>
              </a:rPr>
              <a:t>Стоимость </a:t>
            </a:r>
            <a:endParaRPr sz="1600" dirty="0">
              <a:latin typeface="Arial Black" panose="020B0A04020102020204" pitchFamily="34" charset="0"/>
              <a:cs typeface="Gotham Pro" panose="02000503040000020004" charset="0"/>
            </a:endParaRPr>
          </a:p>
        </p:txBody>
      </p:sp>
      <p:sp>
        <p:nvSpPr>
          <p:cNvPr id="29" name="object 16">
            <a:extLst>
              <a:ext uri="{FF2B5EF4-FFF2-40B4-BE49-F238E27FC236}">
                <a16:creationId xmlns:a16="http://schemas.microsoft.com/office/drawing/2014/main" id="{3CBCDE71-9865-4A91-87EA-088A6C930C4D}"/>
              </a:ext>
            </a:extLst>
          </p:cNvPr>
          <p:cNvSpPr txBox="1"/>
          <p:nvPr/>
        </p:nvSpPr>
        <p:spPr>
          <a:xfrm>
            <a:off x="2863586" y="5595913"/>
            <a:ext cx="1697882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lang="ru-RU" sz="1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запросу</a:t>
            </a:r>
            <a:endParaRPr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736A45A4-8EED-4986-93BE-61F22F6C83C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74686"/>
            <a:ext cx="2471933" cy="1316739"/>
          </a:xfrm>
          <a:prstGeom prst="rect">
            <a:avLst/>
          </a:prstGeom>
        </p:spPr>
      </p:pic>
      <p:sp>
        <p:nvSpPr>
          <p:cNvPr id="31" name="object 12">
            <a:extLst>
              <a:ext uri="{FF2B5EF4-FFF2-40B4-BE49-F238E27FC236}">
                <a16:creationId xmlns:a16="http://schemas.microsoft.com/office/drawing/2014/main" id="{98E11714-9412-40FF-BB06-F729532A697D}"/>
              </a:ext>
            </a:extLst>
          </p:cNvPr>
          <p:cNvSpPr/>
          <p:nvPr/>
        </p:nvSpPr>
        <p:spPr>
          <a:xfrm>
            <a:off x="388715" y="3896995"/>
            <a:ext cx="2120900" cy="2018030"/>
          </a:xfrm>
          <a:custGeom>
            <a:avLst/>
            <a:gdLst/>
            <a:ahLst/>
            <a:cxnLst/>
            <a:rect l="l" t="t" r="r" b="b"/>
            <a:pathLst>
              <a:path w="2120900" h="2018029">
                <a:moveTo>
                  <a:pt x="0" y="2017445"/>
                </a:moveTo>
                <a:lnTo>
                  <a:pt x="2120900" y="2017445"/>
                </a:lnTo>
                <a:lnTo>
                  <a:pt x="2120900" y="0"/>
                </a:lnTo>
                <a:lnTo>
                  <a:pt x="0" y="0"/>
                </a:lnTo>
                <a:lnTo>
                  <a:pt x="0" y="2017445"/>
                </a:lnTo>
                <a:close/>
              </a:path>
            </a:pathLst>
          </a:custGeom>
          <a:solidFill>
            <a:srgbClr val="E22144"/>
          </a:solidFill>
        </p:spPr>
        <p:txBody>
          <a:bodyPr wrap="square" lIns="0" tIns="0" rIns="0" bIns="0" rtlCol="0"/>
          <a:lstStyle/>
          <a:p>
            <a:pPr marL="180975" indent="-180975"/>
            <a:r>
              <a:rPr lang="ru-RU" sz="1600" b="1" dirty="0">
                <a:solidFill>
                  <a:schemeClr val="bg1"/>
                </a:solidFill>
                <a:latin typeface="Arial Black" panose="020B0A04020102020204" pitchFamily="34" charset="0"/>
              </a:rPr>
              <a:t>   Статистика за март 2021</a:t>
            </a:r>
          </a:p>
          <a:p>
            <a:pPr indent="271463" algn="l">
              <a:lnSpc>
                <a:spcPct val="150000"/>
              </a:lnSpc>
            </a:pPr>
            <a:r>
              <a:rPr lang="ru-RU" sz="1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Всего подписчиков:2</a:t>
            </a:r>
            <a:r>
              <a:rPr lang="en-US" sz="1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ru-RU" sz="1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1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099</a:t>
            </a:r>
          </a:p>
          <a:p>
            <a:pPr indent="271463" algn="l">
              <a:lnSpc>
                <a:spcPct val="150000"/>
              </a:lnSpc>
            </a:pPr>
            <a:r>
              <a:rPr lang="ru-RU" sz="1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Лайков:19,483</a:t>
            </a:r>
            <a:endParaRPr lang="en-US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271463" algn="l">
              <a:lnSpc>
                <a:spcPct val="150000"/>
              </a:lnSpc>
            </a:pPr>
            <a:r>
              <a:rPr lang="ru-RU" sz="1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Комментариев:</a:t>
            </a:r>
            <a:r>
              <a:rPr lang="en-US" sz="1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4,158</a:t>
            </a:r>
            <a:endParaRPr lang="en-US" sz="1000" b="0" i="0" u="none" strike="noStrike" baseline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271463" algn="l">
              <a:lnSpc>
                <a:spcPct val="150000"/>
              </a:lnSpc>
            </a:pPr>
            <a:r>
              <a:rPr lang="ru-RU" sz="1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Сохранений:</a:t>
            </a:r>
            <a:r>
              <a:rPr lang="en-US" sz="1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274</a:t>
            </a:r>
            <a:endParaRPr lang="en-US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271463" algn="l">
              <a:lnSpc>
                <a:spcPct val="150000"/>
              </a:lnSpc>
            </a:pPr>
            <a:r>
              <a:rPr lang="en-AU" sz="1000" b="0" i="0" u="none" strike="noStrike" baseline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ERReach</a:t>
            </a:r>
            <a:r>
              <a:rPr lang="en-AU" sz="1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ru-RU" sz="1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14.19%</a:t>
            </a:r>
          </a:p>
          <a:p>
            <a:pPr indent="271463" algn="l">
              <a:lnSpc>
                <a:spcPct val="150000"/>
              </a:lnSpc>
            </a:pPr>
            <a:r>
              <a:rPr lang="ru-RU" sz="1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Охват:</a:t>
            </a:r>
            <a:r>
              <a:rPr lang="en-US" sz="1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168,486</a:t>
            </a:r>
            <a:endParaRPr lang="ru-RU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5D3CFA7-1A08-425D-A6D5-141FACFC15AD}"/>
              </a:ext>
            </a:extLst>
          </p:cNvPr>
          <p:cNvSpPr txBox="1"/>
          <p:nvPr/>
        </p:nvSpPr>
        <p:spPr>
          <a:xfrm>
            <a:off x="2700676" y="2583979"/>
            <a:ext cx="1911228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ru-RU" sz="1000" b="0" i="1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Мастер-классы</a:t>
            </a:r>
            <a:endParaRPr lang="ru-RU" sz="1000" b="0" i="0" u="none" strike="noStrike" baseline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ru-RU" sz="1000" b="0" i="1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Презентации </a:t>
            </a:r>
            <a:endParaRPr lang="ru-RU" sz="1000" b="0" i="0" u="none" strike="noStrike" baseline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ru-RU" sz="1000" b="0" i="1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Фан-встречи</a:t>
            </a:r>
            <a:endParaRPr lang="ru-RU" sz="1000" b="0" i="0" u="none" strike="noStrike" baseline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ru-RU" sz="1000" b="0" i="1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Дефиле</a:t>
            </a:r>
            <a:endParaRPr lang="ru-RU" sz="1000" b="0" i="0" u="none" strike="noStrike" baseline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ru-RU" sz="1000" b="0" i="1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Спортивные праздники</a:t>
            </a:r>
            <a:endParaRPr lang="ru-RU" sz="1000" b="0" i="0" u="none" strike="noStrike" baseline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ru-RU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</a:t>
            </a:r>
            <a:r>
              <a:rPr lang="ru-RU" sz="1000" b="0" i="1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естивали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ru-RU" sz="10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Букинг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ru-RU" sz="1000" b="0" i="1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Промо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ru-RU" sz="10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Сэмплинг</a:t>
            </a:r>
            <a:endParaRPr lang="ru-RU" sz="100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ru-RU" sz="1000" b="0" i="1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Любые форматы по запросу</a:t>
            </a:r>
            <a:endParaRPr lang="ru-RU" sz="1000" b="0" i="0" u="none" strike="noStrike" baseline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8366857-22BD-4CE1-BF88-63871D6294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7637" y="504825"/>
            <a:ext cx="2716714" cy="2252403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0D136A4-1938-4344-96B8-622DA9D8BE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7236" y="2706601"/>
            <a:ext cx="2796198" cy="2270124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E13F58A5-83B2-4D92-A352-053EA196DC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77236" y="4971692"/>
            <a:ext cx="2724859" cy="2221453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5591F947-B50F-4F30-B817-6F65A3736F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34873" y="504825"/>
            <a:ext cx="2530280" cy="2362581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07E36140-C315-4084-9D8A-921D0F4897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72828" y="2701568"/>
            <a:ext cx="2467119" cy="2270124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59ED0A2A-2E6C-4641-BBE0-0B2A7AE10D6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7077"/>
          <a:stretch/>
        </p:blipFill>
        <p:spPr>
          <a:xfrm>
            <a:off x="7934872" y="4959004"/>
            <a:ext cx="2530281" cy="2227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8477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237858" y="7065820"/>
            <a:ext cx="255517" cy="11999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880"/>
              </a:lnSpc>
            </a:pPr>
            <a:r>
              <a:rPr sz="800" dirty="0">
                <a:solidFill>
                  <a:srgbClr val="7F7F7F"/>
                </a:solidFill>
                <a:latin typeface="Gotham Pro"/>
                <a:cs typeface="Gotham Pro"/>
              </a:rPr>
              <a:t>3</a:t>
            </a:r>
            <a:endParaRPr sz="800" dirty="0">
              <a:latin typeface="Gotham Pro"/>
              <a:cs typeface="Gotham Pro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611339" y="953604"/>
            <a:ext cx="4494337" cy="1981200"/>
          </a:xfrm>
          <a:custGeom>
            <a:avLst/>
            <a:gdLst/>
            <a:ahLst/>
            <a:cxnLst/>
            <a:rect l="l" t="t" r="r" b="b"/>
            <a:pathLst>
              <a:path w="4483735" h="1981200">
                <a:moveTo>
                  <a:pt x="0" y="1981200"/>
                </a:moveTo>
                <a:lnTo>
                  <a:pt x="4483252" y="1981200"/>
                </a:lnTo>
                <a:lnTo>
                  <a:pt x="4483252" y="0"/>
                </a:lnTo>
                <a:lnTo>
                  <a:pt x="0" y="0"/>
                </a:lnTo>
                <a:lnTo>
                  <a:pt x="0" y="19812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0" y="12"/>
            <a:ext cx="2386965" cy="387350"/>
          </a:xfrm>
          <a:custGeom>
            <a:avLst/>
            <a:gdLst/>
            <a:ahLst/>
            <a:cxnLst/>
            <a:rect l="l" t="t" r="r" b="b"/>
            <a:pathLst>
              <a:path w="2386965" h="387350">
                <a:moveTo>
                  <a:pt x="0" y="386778"/>
                </a:moveTo>
                <a:lnTo>
                  <a:pt x="2386901" y="386778"/>
                </a:lnTo>
                <a:lnTo>
                  <a:pt x="2386901" y="0"/>
                </a:lnTo>
                <a:lnTo>
                  <a:pt x="0" y="0"/>
                </a:lnTo>
                <a:lnTo>
                  <a:pt x="0" y="38677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70801" y="2934804"/>
            <a:ext cx="4535073" cy="771525"/>
          </a:xfrm>
          <a:custGeom>
            <a:avLst/>
            <a:gdLst/>
            <a:ahLst/>
            <a:cxnLst/>
            <a:rect l="l" t="t" r="r" b="b"/>
            <a:pathLst>
              <a:path w="4524375" h="771525">
                <a:moveTo>
                  <a:pt x="0" y="771156"/>
                </a:moveTo>
                <a:lnTo>
                  <a:pt x="4523790" y="771156"/>
                </a:lnTo>
                <a:lnTo>
                  <a:pt x="4523790" y="0"/>
                </a:lnTo>
                <a:lnTo>
                  <a:pt x="0" y="0"/>
                </a:lnTo>
                <a:lnTo>
                  <a:pt x="0" y="77115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0B612090-E4BE-46FF-AE0C-BA137BFB386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74686"/>
            <a:ext cx="2471933" cy="1316739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B9169317-741C-419A-93B8-208C213A02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95" y="0"/>
            <a:ext cx="10668409" cy="7562850"/>
          </a:xfrm>
          <a:prstGeom prst="rect">
            <a:avLst/>
          </a:prstGeom>
        </p:spPr>
      </p:pic>
      <p:sp>
        <p:nvSpPr>
          <p:cNvPr id="27" name="object 25">
            <a:extLst>
              <a:ext uri="{FF2B5EF4-FFF2-40B4-BE49-F238E27FC236}">
                <a16:creationId xmlns:a16="http://schemas.microsoft.com/office/drawing/2014/main" id="{5BE2DCDC-F5AB-4931-A8B9-7D17B9F78C2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00962" y="123944"/>
            <a:ext cx="4893338" cy="41575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90000"/>
              </a:lnSpc>
              <a:spcBef>
                <a:spcPts val="110"/>
              </a:spcBef>
            </a:pPr>
            <a:r>
              <a:rPr lang="ru-RU" dirty="0">
                <a:latin typeface="Arial Black" panose="020B0A04020102020204" pitchFamily="34" charset="0"/>
                <a:cs typeface="Gotham Pro" panose="02000503040000020004" charset="0"/>
              </a:rPr>
              <a:t>Карта территории</a:t>
            </a:r>
            <a:endParaRPr dirty="0">
              <a:latin typeface="Arial Black" panose="020B0A04020102020204" pitchFamily="34" charset="0"/>
              <a:cs typeface="Gotham Pro" panose="020005030400000200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16975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37501" y="386778"/>
            <a:ext cx="4114800" cy="219075"/>
          </a:xfrm>
          <a:custGeom>
            <a:avLst/>
            <a:gdLst/>
            <a:ahLst/>
            <a:cxnLst/>
            <a:rect l="l" t="t" r="r" b="b"/>
            <a:pathLst>
              <a:path w="4114800" h="219075">
                <a:moveTo>
                  <a:pt x="0" y="218973"/>
                </a:moveTo>
                <a:lnTo>
                  <a:pt x="4114800" y="218973"/>
                </a:lnTo>
                <a:lnTo>
                  <a:pt x="4114800" y="0"/>
                </a:lnTo>
                <a:lnTo>
                  <a:pt x="0" y="0"/>
                </a:lnTo>
                <a:lnTo>
                  <a:pt x="0" y="218973"/>
                </a:lnTo>
                <a:close/>
              </a:path>
            </a:pathLst>
          </a:custGeom>
          <a:solidFill>
            <a:srgbClr val="E2214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720401" y="0"/>
            <a:ext cx="6971601" cy="6902500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476500" y="3208286"/>
            <a:ext cx="4381500" cy="3333750"/>
          </a:xfrm>
          <a:custGeom>
            <a:avLst/>
            <a:gdLst/>
            <a:ahLst/>
            <a:cxnLst/>
            <a:rect l="l" t="t" r="r" b="b"/>
            <a:pathLst>
              <a:path w="4381500" h="3333750">
                <a:moveTo>
                  <a:pt x="0" y="3333318"/>
                </a:moveTo>
                <a:lnTo>
                  <a:pt x="4381500" y="3333318"/>
                </a:lnTo>
                <a:lnTo>
                  <a:pt x="4381500" y="0"/>
                </a:lnTo>
                <a:lnTo>
                  <a:pt x="0" y="0"/>
                </a:lnTo>
                <a:lnTo>
                  <a:pt x="0" y="333331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453369" y="1792147"/>
            <a:ext cx="2251710" cy="1311275"/>
          </a:xfrm>
          <a:custGeom>
            <a:avLst/>
            <a:gdLst/>
            <a:ahLst/>
            <a:cxnLst/>
            <a:rect l="l" t="t" r="r" b="b"/>
            <a:pathLst>
              <a:path w="2251709" h="1311275">
                <a:moveTo>
                  <a:pt x="0" y="1311249"/>
                </a:moveTo>
                <a:lnTo>
                  <a:pt x="2251532" y="1311249"/>
                </a:lnTo>
                <a:lnTo>
                  <a:pt x="2251532" y="0"/>
                </a:lnTo>
                <a:lnTo>
                  <a:pt x="0" y="0"/>
                </a:lnTo>
                <a:lnTo>
                  <a:pt x="0" y="1311249"/>
                </a:lnTo>
                <a:close/>
              </a:path>
            </a:pathLst>
          </a:custGeom>
          <a:solidFill>
            <a:srgbClr val="E2214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693823" y="3674764"/>
            <a:ext cx="724705" cy="362350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11339" y="605751"/>
            <a:ext cx="5878195" cy="2266315"/>
          </a:xfrm>
          <a:custGeom>
            <a:avLst/>
            <a:gdLst/>
            <a:ahLst/>
            <a:cxnLst/>
            <a:rect l="l" t="t" r="r" b="b"/>
            <a:pathLst>
              <a:path w="5878195" h="2266315">
                <a:moveTo>
                  <a:pt x="0" y="2265895"/>
                </a:moveTo>
                <a:lnTo>
                  <a:pt x="5877648" y="2265895"/>
                </a:lnTo>
                <a:lnTo>
                  <a:pt x="5877648" y="0"/>
                </a:lnTo>
                <a:lnTo>
                  <a:pt x="0" y="0"/>
                </a:lnTo>
                <a:lnTo>
                  <a:pt x="0" y="226589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837501" y="3219500"/>
            <a:ext cx="2120900" cy="1084580"/>
          </a:xfrm>
          <a:custGeom>
            <a:avLst/>
            <a:gdLst/>
            <a:ahLst/>
            <a:cxnLst/>
            <a:rect l="l" t="t" r="r" b="b"/>
            <a:pathLst>
              <a:path w="2120900" h="1084579">
                <a:moveTo>
                  <a:pt x="0" y="1084452"/>
                </a:moveTo>
                <a:lnTo>
                  <a:pt x="2120900" y="1084452"/>
                </a:lnTo>
                <a:lnTo>
                  <a:pt x="2120900" y="0"/>
                </a:lnTo>
                <a:lnTo>
                  <a:pt x="0" y="0"/>
                </a:lnTo>
                <a:lnTo>
                  <a:pt x="0" y="1084452"/>
                </a:lnTo>
                <a:close/>
              </a:path>
            </a:pathLst>
          </a:custGeom>
          <a:solidFill>
            <a:srgbClr val="E2214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837501" y="4524159"/>
            <a:ext cx="2120900" cy="2018030"/>
          </a:xfrm>
          <a:custGeom>
            <a:avLst/>
            <a:gdLst/>
            <a:ahLst/>
            <a:cxnLst/>
            <a:rect l="l" t="t" r="r" b="b"/>
            <a:pathLst>
              <a:path w="2120900" h="2018029">
                <a:moveTo>
                  <a:pt x="0" y="2017445"/>
                </a:moveTo>
                <a:lnTo>
                  <a:pt x="2120900" y="2017445"/>
                </a:lnTo>
                <a:lnTo>
                  <a:pt x="2120900" y="0"/>
                </a:lnTo>
                <a:lnTo>
                  <a:pt x="0" y="0"/>
                </a:lnTo>
                <a:lnTo>
                  <a:pt x="0" y="2017445"/>
                </a:lnTo>
                <a:close/>
              </a:path>
            </a:pathLst>
          </a:custGeom>
          <a:solidFill>
            <a:srgbClr val="E2214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828511" y="963782"/>
            <a:ext cx="5740268" cy="1220334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90000"/>
              </a:lnSpc>
              <a:spcBef>
                <a:spcPts val="120"/>
              </a:spcBef>
            </a:pPr>
            <a:r>
              <a:rPr lang="ru-RU" dirty="0">
                <a:latin typeface="Arial Black" panose="020B0A04020102020204" pitchFamily="34" charset="0"/>
                <a:cs typeface="Gotham Pro" panose="02000503040000020004" charset="0"/>
              </a:rPr>
              <a:t>Торговый  Квартал</a:t>
            </a:r>
            <a:br>
              <a:rPr lang="ru-RU" dirty="0">
                <a:latin typeface="Arial Black" panose="020B0A04020102020204" pitchFamily="34" charset="0"/>
                <a:cs typeface="Gotham Pro" panose="02000503040000020004" charset="0"/>
              </a:rPr>
            </a:br>
            <a:r>
              <a:rPr lang="ru-RU" dirty="0">
                <a:latin typeface="Arial Black" panose="020B0A04020102020204" pitchFamily="34" charset="0"/>
                <a:cs typeface="Gotham Pro" panose="02000503040000020004" charset="0"/>
              </a:rPr>
              <a:t>«Центр Города»:  Все дороги ведут сюда!</a:t>
            </a:r>
            <a:endParaRPr dirty="0">
              <a:latin typeface="Arial Black" panose="020B0A04020102020204" pitchFamily="34" charset="0"/>
              <a:cs typeface="Gotham Pro" panose="02000503040000020004" charset="0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104200" y="3377045"/>
            <a:ext cx="1372300" cy="57594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10"/>
              </a:spcBef>
            </a:pPr>
            <a:r>
              <a:rPr sz="3600" b="1" dirty="0">
                <a:solidFill>
                  <a:srgbClr val="FFFFFF"/>
                </a:solidFill>
                <a:latin typeface="Arial Black" panose="020B0A04020102020204" pitchFamily="34" charset="0"/>
                <a:cs typeface="Gotham Pro" panose="02000503040000020004" charset="0"/>
              </a:rPr>
              <a:t>+350</a:t>
            </a:r>
            <a:endParaRPr sz="3600" dirty="0">
              <a:latin typeface="Arial Black" panose="020B0A04020102020204" pitchFamily="34" charset="0"/>
              <a:cs typeface="Gotham Pro" panose="02000503040000020004" charset="0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104200" y="3860896"/>
            <a:ext cx="818365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магазинов</a:t>
            </a:r>
            <a:endParaRPr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104200" y="4695921"/>
            <a:ext cx="1372300" cy="56810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10"/>
              </a:spcBef>
            </a:pPr>
            <a:r>
              <a:rPr sz="3600" b="1" dirty="0">
                <a:solidFill>
                  <a:srgbClr val="FFFFFF"/>
                </a:solidFill>
                <a:latin typeface="Arial Black" panose="020B0A04020102020204" pitchFamily="34" charset="0"/>
                <a:cs typeface="Gotham Pro" panose="02000503040000020004" charset="0"/>
              </a:rPr>
              <a:t>+150</a:t>
            </a:r>
            <a:endParaRPr sz="3600" dirty="0">
              <a:latin typeface="Arial Black" panose="020B0A04020102020204" pitchFamily="34" charset="0"/>
              <a:cs typeface="Gotham Pro" panose="02000503040000020004" charset="0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104200" y="5179772"/>
            <a:ext cx="1724030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>
              <a:lnSpc>
                <a:spcPct val="100000"/>
              </a:lnSpc>
              <a:spcBef>
                <a:spcPts val="100"/>
              </a:spcBef>
            </a:pPr>
            <a:r>
              <a:rPr sz="1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точек оказания услуг —  магазины, галереи  шоурумов, салоны  красоты, аптеки,  медицинский центр,  обучающие центры,  школа, детский сад</a:t>
            </a:r>
            <a:endParaRPr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3378386" y="4309649"/>
            <a:ext cx="528346" cy="400369"/>
          </a:xfrm>
          <a:prstGeom prst="rect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232720" y="3639530"/>
            <a:ext cx="819679" cy="432821"/>
          </a:xfrm>
          <a:prstGeom prst="rect">
            <a:avLst/>
          </a:pr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4453899" y="3647468"/>
            <a:ext cx="848704" cy="416944"/>
          </a:xfrm>
          <a:prstGeom prst="rect">
            <a:avLst/>
          </a:pr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4443427" y="4219950"/>
            <a:ext cx="869649" cy="579766"/>
          </a:xfrm>
          <a:prstGeom prst="rect">
            <a:avLst/>
          </a:pr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5659046" y="4374286"/>
            <a:ext cx="794255" cy="271106"/>
          </a:xfrm>
          <a:prstGeom prst="rect">
            <a:avLst/>
          </a:pr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3338443" y="5074336"/>
            <a:ext cx="608233" cy="133205"/>
          </a:xfrm>
          <a:prstGeom prst="rect">
            <a:avLst/>
          </a:prstGeom>
          <a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4557090" y="5050929"/>
            <a:ext cx="642327" cy="180022"/>
          </a:xfrm>
          <a:prstGeom prst="rect">
            <a:avLst/>
          </a:prstGeom>
          <a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5590367" y="5068900"/>
            <a:ext cx="931603" cy="144077"/>
          </a:xfrm>
          <a:prstGeom prst="rect">
            <a:avLst/>
          </a:prstGeom>
          <a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4491959" y="5591188"/>
            <a:ext cx="772583" cy="106307"/>
          </a:xfrm>
          <a:prstGeom prst="rect">
            <a:avLst/>
          </a:prstGeom>
          <a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3406733" y="5509061"/>
            <a:ext cx="471653" cy="270560"/>
          </a:xfrm>
          <a:prstGeom prst="rect">
            <a:avLst/>
          </a:prstGeom>
          <a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3162129" y="5915399"/>
            <a:ext cx="960860" cy="404572"/>
          </a:xfrm>
          <a:prstGeom prst="rect">
            <a:avLst/>
          </a:prstGeom>
          <a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5748997" y="5552859"/>
            <a:ext cx="614362" cy="182981"/>
          </a:xfrm>
          <a:prstGeom prst="rect">
            <a:avLst/>
          </a:prstGeom>
          <a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4485140" y="5970268"/>
            <a:ext cx="786222" cy="294833"/>
          </a:xfrm>
          <a:prstGeom prst="rect">
            <a:avLst/>
          </a:prstGeom>
          <a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5570828" y="5973033"/>
            <a:ext cx="970696" cy="292068"/>
          </a:xfrm>
          <a:prstGeom prst="rect">
            <a:avLst/>
          </a:prstGeom>
          <a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 txBox="1">
            <a:spLocks noGrp="1"/>
          </p:cNvSpPr>
          <p:nvPr>
            <p:ph type="sldNum" sz="quarter" idx="7"/>
          </p:nvPr>
        </p:nvSpPr>
        <p:spPr>
          <a:xfrm>
            <a:off x="10189092" y="7053121"/>
            <a:ext cx="263008" cy="126317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25"/>
              </a:spcBef>
            </a:pPr>
            <a:fld id="{81D60167-4931-47E6-BA6A-407CBD079E47}" type="slidenum">
              <a:rPr dirty="0"/>
              <a:t>8</a:t>
            </a:fld>
            <a:endParaRPr dirty="0"/>
          </a:p>
        </p:txBody>
      </p:sp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746FA8D6-7944-47D7-9421-D9837F2E879E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74686"/>
            <a:ext cx="2471933" cy="1316739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37501" y="386778"/>
            <a:ext cx="1117600" cy="567055"/>
          </a:xfrm>
          <a:custGeom>
            <a:avLst/>
            <a:gdLst/>
            <a:ahLst/>
            <a:cxnLst/>
            <a:rect l="l" t="t" r="r" b="b"/>
            <a:pathLst>
              <a:path w="1117600" h="567055">
                <a:moveTo>
                  <a:pt x="0" y="566826"/>
                </a:moveTo>
                <a:lnTo>
                  <a:pt x="1117600" y="566826"/>
                </a:lnTo>
                <a:lnTo>
                  <a:pt x="1117600" y="0"/>
                </a:lnTo>
                <a:lnTo>
                  <a:pt x="0" y="0"/>
                </a:lnTo>
                <a:lnTo>
                  <a:pt x="0" y="566826"/>
                </a:lnTo>
                <a:close/>
              </a:path>
            </a:pathLst>
          </a:custGeom>
          <a:solidFill>
            <a:srgbClr val="E2214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942401" y="0"/>
            <a:ext cx="8749601" cy="6950405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5"/>
          <p:cNvSpPr/>
          <p:nvPr/>
        </p:nvSpPr>
        <p:spPr>
          <a:xfrm>
            <a:off x="5165253" y="3780623"/>
            <a:ext cx="3077047" cy="2873986"/>
          </a:xfrm>
          <a:custGeom>
            <a:avLst/>
            <a:gdLst/>
            <a:ahLst/>
            <a:cxnLst/>
            <a:rect l="l" t="t" r="r" b="b"/>
            <a:pathLst>
              <a:path w="3594100" h="2457450">
                <a:moveTo>
                  <a:pt x="0" y="2457437"/>
                </a:moveTo>
                <a:lnTo>
                  <a:pt x="3594100" y="2457437"/>
                </a:lnTo>
                <a:lnTo>
                  <a:pt x="3594100" y="0"/>
                </a:lnTo>
                <a:lnTo>
                  <a:pt x="0" y="0"/>
                </a:lnTo>
                <a:lnTo>
                  <a:pt x="0" y="2457437"/>
                </a:lnTo>
                <a:close/>
              </a:path>
            </a:pathLst>
          </a:custGeom>
          <a:solidFill>
            <a:srgbClr val="282C2F">
              <a:alpha val="5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11339" y="2489009"/>
            <a:ext cx="1344295" cy="4165600"/>
          </a:xfrm>
          <a:custGeom>
            <a:avLst/>
            <a:gdLst/>
            <a:ahLst/>
            <a:cxnLst/>
            <a:rect l="l" t="t" r="r" b="b"/>
            <a:pathLst>
              <a:path w="1344295" h="4165600">
                <a:moveTo>
                  <a:pt x="0" y="4165600"/>
                </a:moveTo>
                <a:lnTo>
                  <a:pt x="1343761" y="4165600"/>
                </a:lnTo>
                <a:lnTo>
                  <a:pt x="1343761" y="0"/>
                </a:lnTo>
                <a:lnTo>
                  <a:pt x="0" y="0"/>
                </a:lnTo>
                <a:lnTo>
                  <a:pt x="0" y="41656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0" y="6541604"/>
            <a:ext cx="1310640" cy="1018540"/>
          </a:xfrm>
          <a:custGeom>
            <a:avLst/>
            <a:gdLst/>
            <a:ahLst/>
            <a:cxnLst/>
            <a:rect l="l" t="t" r="r" b="b"/>
            <a:pathLst>
              <a:path w="1310640" h="1018540">
                <a:moveTo>
                  <a:pt x="0" y="1018400"/>
                </a:moveTo>
                <a:lnTo>
                  <a:pt x="1310119" y="1018400"/>
                </a:lnTo>
                <a:lnTo>
                  <a:pt x="1310119" y="0"/>
                </a:lnTo>
                <a:lnTo>
                  <a:pt x="0" y="0"/>
                </a:lnTo>
                <a:lnTo>
                  <a:pt x="0" y="10184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955101" y="0"/>
            <a:ext cx="8736965" cy="6950709"/>
          </a:xfrm>
          <a:custGeom>
            <a:avLst/>
            <a:gdLst/>
            <a:ahLst/>
            <a:cxnLst/>
            <a:rect l="l" t="t" r="r" b="b"/>
            <a:pathLst>
              <a:path w="8736965" h="6950709">
                <a:moveTo>
                  <a:pt x="0" y="6950405"/>
                </a:moveTo>
                <a:lnTo>
                  <a:pt x="8736901" y="6950405"/>
                </a:lnTo>
                <a:lnTo>
                  <a:pt x="8736901" y="0"/>
                </a:lnTo>
                <a:lnTo>
                  <a:pt x="0" y="0"/>
                </a:lnTo>
                <a:lnTo>
                  <a:pt x="0" y="6950405"/>
                </a:lnTo>
                <a:close/>
              </a:path>
            </a:pathLst>
          </a:custGeom>
          <a:solidFill>
            <a:srgbClr val="282C2F">
              <a:alpha val="38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00050" y="3730752"/>
            <a:ext cx="209550" cy="2657475"/>
          </a:xfrm>
          <a:custGeom>
            <a:avLst/>
            <a:gdLst/>
            <a:ahLst/>
            <a:cxnLst/>
            <a:rect l="l" t="t" r="r" b="b"/>
            <a:pathLst>
              <a:path w="209550" h="2657475">
                <a:moveTo>
                  <a:pt x="0" y="2657157"/>
                </a:moveTo>
                <a:lnTo>
                  <a:pt x="209550" y="2657157"/>
                </a:lnTo>
                <a:lnTo>
                  <a:pt x="209550" y="0"/>
                </a:lnTo>
                <a:lnTo>
                  <a:pt x="0" y="0"/>
                </a:lnTo>
                <a:lnTo>
                  <a:pt x="0" y="2657157"/>
                </a:lnTo>
                <a:close/>
              </a:path>
            </a:pathLst>
          </a:custGeom>
          <a:solidFill>
            <a:srgbClr val="E2214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6261100" y="5050445"/>
            <a:ext cx="828635" cy="43499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ctr">
              <a:lnSpc>
                <a:spcPct val="103499"/>
              </a:lnSpc>
              <a:spcBef>
                <a:spcPts val="95"/>
              </a:spcBef>
            </a:pPr>
            <a:r>
              <a:rPr sz="900" spc="20" dirty="0">
                <a:solidFill>
                  <a:srgbClr val="FFFFFF"/>
                </a:solidFill>
                <a:cs typeface="Gotham Pro" panose="02000503040000020004" charset="0"/>
              </a:rPr>
              <a:t>По</a:t>
            </a:r>
            <a:r>
              <a:rPr sz="900" spc="-5" dirty="0">
                <a:solidFill>
                  <a:srgbClr val="FFFFFF"/>
                </a:solidFill>
                <a:cs typeface="Gotham Pro" panose="02000503040000020004" charset="0"/>
              </a:rPr>
              <a:t>к</a:t>
            </a:r>
            <a:r>
              <a:rPr sz="900" spc="15" dirty="0">
                <a:solidFill>
                  <a:srgbClr val="FFFFFF"/>
                </a:solidFill>
                <a:cs typeface="Gotham Pro" panose="02000503040000020004" charset="0"/>
              </a:rPr>
              <a:t>аза</a:t>
            </a:r>
            <a:r>
              <a:rPr sz="900" spc="-5" dirty="0">
                <a:solidFill>
                  <a:srgbClr val="FFFFFF"/>
                </a:solidFill>
                <a:cs typeface="Gotham Pro" panose="02000503040000020004" charset="0"/>
              </a:rPr>
              <a:t>т</a:t>
            </a:r>
            <a:r>
              <a:rPr sz="900" spc="15" dirty="0">
                <a:solidFill>
                  <a:srgbClr val="FFFFFF"/>
                </a:solidFill>
                <a:cs typeface="Gotham Pro" panose="02000503040000020004" charset="0"/>
              </a:rPr>
              <a:t>ели  </a:t>
            </a:r>
            <a:r>
              <a:rPr sz="900" spc="10" dirty="0">
                <a:solidFill>
                  <a:srgbClr val="FFFFFF"/>
                </a:solidFill>
                <a:cs typeface="Gotham Pro" panose="02000503040000020004" charset="0"/>
              </a:rPr>
              <a:t>аудитории  </a:t>
            </a:r>
            <a:r>
              <a:rPr sz="900" spc="20" dirty="0">
                <a:solidFill>
                  <a:srgbClr val="FFFFFF"/>
                </a:solidFill>
                <a:cs typeface="Gotham Pro" panose="02000503040000020004" charset="0"/>
              </a:rPr>
              <a:t>по     </a:t>
            </a:r>
            <a:r>
              <a:rPr sz="900" spc="10" dirty="0">
                <a:solidFill>
                  <a:srgbClr val="FFFFFF"/>
                </a:solidFill>
                <a:cs typeface="Gotham Pro" panose="02000503040000020004" charset="0"/>
              </a:rPr>
              <a:t>возрастам:</a:t>
            </a:r>
            <a:endParaRPr sz="900" dirty="0">
              <a:cs typeface="Gotham Pro" panose="02000503040000020004" charset="0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6088440" y="4381798"/>
            <a:ext cx="579120" cy="537210"/>
          </a:xfrm>
          <a:custGeom>
            <a:avLst/>
            <a:gdLst/>
            <a:ahLst/>
            <a:cxnLst/>
            <a:rect l="l" t="t" r="r" b="b"/>
            <a:pathLst>
              <a:path w="579120" h="537210">
                <a:moveTo>
                  <a:pt x="578510" y="0"/>
                </a:moveTo>
                <a:lnTo>
                  <a:pt x="524809" y="1257"/>
                </a:lnTo>
                <a:lnTo>
                  <a:pt x="472373" y="5048"/>
                </a:lnTo>
                <a:lnTo>
                  <a:pt x="421122" y="11398"/>
                </a:lnTo>
                <a:lnTo>
                  <a:pt x="370975" y="20333"/>
                </a:lnTo>
                <a:lnTo>
                  <a:pt x="321853" y="31879"/>
                </a:lnTo>
                <a:lnTo>
                  <a:pt x="273677" y="46061"/>
                </a:lnTo>
                <a:lnTo>
                  <a:pt x="226365" y="62905"/>
                </a:lnTo>
                <a:lnTo>
                  <a:pt x="179840" y="82438"/>
                </a:lnTo>
                <a:lnTo>
                  <a:pt x="134020" y="104686"/>
                </a:lnTo>
                <a:lnTo>
                  <a:pt x="88827" y="129673"/>
                </a:lnTo>
                <a:lnTo>
                  <a:pt x="44180" y="157427"/>
                </a:lnTo>
                <a:lnTo>
                  <a:pt x="0" y="187972"/>
                </a:lnTo>
                <a:lnTo>
                  <a:pt x="253580" y="537006"/>
                </a:lnTo>
                <a:lnTo>
                  <a:pt x="293925" y="510294"/>
                </a:lnTo>
                <a:lnTo>
                  <a:pt x="336631" y="487110"/>
                </a:lnTo>
                <a:lnTo>
                  <a:pt x="381491" y="467667"/>
                </a:lnTo>
                <a:lnTo>
                  <a:pt x="428302" y="452176"/>
                </a:lnTo>
                <a:lnTo>
                  <a:pt x="476858" y="440849"/>
                </a:lnTo>
                <a:lnTo>
                  <a:pt x="526953" y="433897"/>
                </a:lnTo>
                <a:lnTo>
                  <a:pt x="578383" y="431533"/>
                </a:lnTo>
                <a:lnTo>
                  <a:pt x="578510" y="0"/>
                </a:lnTo>
                <a:close/>
              </a:path>
            </a:pathLst>
          </a:custGeom>
          <a:solidFill>
            <a:srgbClr val="AA0A3D"/>
          </a:solidFill>
        </p:spPr>
        <p:txBody>
          <a:bodyPr wrap="square" lIns="0" tIns="0" rIns="0" bIns="0" rtlCol="0"/>
          <a:lstStyle/>
          <a:p>
            <a:endParaRPr>
              <a:cs typeface="Gotham Pro" panose="02000503040000020004" charset="0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5690053" y="4569769"/>
            <a:ext cx="652145" cy="728980"/>
          </a:xfrm>
          <a:custGeom>
            <a:avLst/>
            <a:gdLst/>
            <a:ahLst/>
            <a:cxnLst/>
            <a:rect l="l" t="t" r="r" b="b"/>
            <a:pathLst>
              <a:path w="652145" h="728979">
                <a:moveTo>
                  <a:pt x="398386" y="0"/>
                </a:moveTo>
                <a:lnTo>
                  <a:pt x="356603" y="31892"/>
                </a:lnTo>
                <a:lnTo>
                  <a:pt x="317022" y="65253"/>
                </a:lnTo>
                <a:lnTo>
                  <a:pt x="279651" y="100066"/>
                </a:lnTo>
                <a:lnTo>
                  <a:pt x="244503" y="136311"/>
                </a:lnTo>
                <a:lnTo>
                  <a:pt x="211588" y="173971"/>
                </a:lnTo>
                <a:lnTo>
                  <a:pt x="180917" y="213026"/>
                </a:lnTo>
                <a:lnTo>
                  <a:pt x="152501" y="253459"/>
                </a:lnTo>
                <a:lnTo>
                  <a:pt x="126350" y="295251"/>
                </a:lnTo>
                <a:lnTo>
                  <a:pt x="102476" y="338383"/>
                </a:lnTo>
                <a:lnTo>
                  <a:pt x="80888" y="382839"/>
                </a:lnTo>
                <a:lnTo>
                  <a:pt x="61599" y="428598"/>
                </a:lnTo>
                <a:lnTo>
                  <a:pt x="44618" y="475643"/>
                </a:lnTo>
                <a:lnTo>
                  <a:pt x="29957" y="523955"/>
                </a:lnTo>
                <a:lnTo>
                  <a:pt x="17627" y="573516"/>
                </a:lnTo>
                <a:lnTo>
                  <a:pt x="7637" y="624308"/>
                </a:lnTo>
                <a:lnTo>
                  <a:pt x="0" y="676313"/>
                </a:lnTo>
                <a:lnTo>
                  <a:pt x="427774" y="728840"/>
                </a:lnTo>
                <a:lnTo>
                  <a:pt x="436516" y="677633"/>
                </a:lnTo>
                <a:lnTo>
                  <a:pt x="449831" y="628145"/>
                </a:lnTo>
                <a:lnTo>
                  <a:pt x="467491" y="580604"/>
                </a:lnTo>
                <a:lnTo>
                  <a:pt x="489270" y="535239"/>
                </a:lnTo>
                <a:lnTo>
                  <a:pt x="514939" y="492277"/>
                </a:lnTo>
                <a:lnTo>
                  <a:pt x="544270" y="451947"/>
                </a:lnTo>
                <a:lnTo>
                  <a:pt x="577037" y="414477"/>
                </a:lnTo>
                <a:lnTo>
                  <a:pt x="613012" y="380097"/>
                </a:lnTo>
                <a:lnTo>
                  <a:pt x="651967" y="349034"/>
                </a:lnTo>
                <a:lnTo>
                  <a:pt x="398386" y="0"/>
                </a:lnTo>
                <a:close/>
              </a:path>
            </a:pathLst>
          </a:custGeom>
          <a:solidFill>
            <a:srgbClr val="E22144"/>
          </a:solidFill>
        </p:spPr>
        <p:txBody>
          <a:bodyPr wrap="square" lIns="0" tIns="0" rIns="0" bIns="0" rtlCol="0"/>
          <a:lstStyle/>
          <a:p>
            <a:endParaRPr>
              <a:cs typeface="Gotham Pro" panose="02000503040000020004" charset="0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5682524" y="5246079"/>
            <a:ext cx="813435" cy="1056005"/>
          </a:xfrm>
          <a:custGeom>
            <a:avLst/>
            <a:gdLst/>
            <a:ahLst/>
            <a:cxnLst/>
            <a:rect l="l" t="t" r="r" b="b"/>
            <a:pathLst>
              <a:path w="813435" h="1056004">
                <a:moveTo>
                  <a:pt x="7527" y="0"/>
                </a:moveTo>
                <a:lnTo>
                  <a:pt x="2683" y="48958"/>
                </a:lnTo>
                <a:lnTo>
                  <a:pt x="187" y="97561"/>
                </a:lnTo>
                <a:lnTo>
                  <a:pt x="0" y="145749"/>
                </a:lnTo>
                <a:lnTo>
                  <a:pt x="2083" y="193461"/>
                </a:lnTo>
                <a:lnTo>
                  <a:pt x="6400" y="240638"/>
                </a:lnTo>
                <a:lnTo>
                  <a:pt x="12911" y="287219"/>
                </a:lnTo>
                <a:lnTo>
                  <a:pt x="21578" y="333144"/>
                </a:lnTo>
                <a:lnTo>
                  <a:pt x="32363" y="378353"/>
                </a:lnTo>
                <a:lnTo>
                  <a:pt x="45227" y="422787"/>
                </a:lnTo>
                <a:lnTo>
                  <a:pt x="60133" y="466384"/>
                </a:lnTo>
                <a:lnTo>
                  <a:pt x="77041" y="509086"/>
                </a:lnTo>
                <a:lnTo>
                  <a:pt x="95915" y="550831"/>
                </a:lnTo>
                <a:lnTo>
                  <a:pt x="116715" y="591560"/>
                </a:lnTo>
                <a:lnTo>
                  <a:pt x="139403" y="631213"/>
                </a:lnTo>
                <a:lnTo>
                  <a:pt x="163941" y="669730"/>
                </a:lnTo>
                <a:lnTo>
                  <a:pt x="190291" y="707050"/>
                </a:lnTo>
                <a:lnTo>
                  <a:pt x="218414" y="743114"/>
                </a:lnTo>
                <a:lnTo>
                  <a:pt x="248272" y="777861"/>
                </a:lnTo>
                <a:lnTo>
                  <a:pt x="279827" y="811231"/>
                </a:lnTo>
                <a:lnTo>
                  <a:pt x="313041" y="843165"/>
                </a:lnTo>
                <a:lnTo>
                  <a:pt x="347875" y="873602"/>
                </a:lnTo>
                <a:lnTo>
                  <a:pt x="384291" y="902482"/>
                </a:lnTo>
                <a:lnTo>
                  <a:pt x="422250" y="929745"/>
                </a:lnTo>
                <a:lnTo>
                  <a:pt x="461716" y="955332"/>
                </a:lnTo>
                <a:lnTo>
                  <a:pt x="502648" y="979181"/>
                </a:lnTo>
                <a:lnTo>
                  <a:pt x="545009" y="1001233"/>
                </a:lnTo>
                <a:lnTo>
                  <a:pt x="588761" y="1021427"/>
                </a:lnTo>
                <a:lnTo>
                  <a:pt x="633865" y="1039705"/>
                </a:lnTo>
                <a:lnTo>
                  <a:pt x="680284" y="1056004"/>
                </a:lnTo>
                <a:lnTo>
                  <a:pt x="813240" y="646785"/>
                </a:lnTo>
                <a:lnTo>
                  <a:pt x="769722" y="630586"/>
                </a:lnTo>
                <a:lnTo>
                  <a:pt x="728017" y="610929"/>
                </a:lnTo>
                <a:lnTo>
                  <a:pt x="688302" y="587989"/>
                </a:lnTo>
                <a:lnTo>
                  <a:pt x="650753" y="561943"/>
                </a:lnTo>
                <a:lnTo>
                  <a:pt x="615545" y="532965"/>
                </a:lnTo>
                <a:lnTo>
                  <a:pt x="582855" y="501232"/>
                </a:lnTo>
                <a:lnTo>
                  <a:pt x="552858" y="466918"/>
                </a:lnTo>
                <a:lnTo>
                  <a:pt x="525731" y="430198"/>
                </a:lnTo>
                <a:lnTo>
                  <a:pt x="501650" y="391250"/>
                </a:lnTo>
                <a:lnTo>
                  <a:pt x="480791" y="350247"/>
                </a:lnTo>
                <a:lnTo>
                  <a:pt x="463329" y="307365"/>
                </a:lnTo>
                <a:lnTo>
                  <a:pt x="449442" y="262780"/>
                </a:lnTo>
                <a:lnTo>
                  <a:pt x="439304" y="216668"/>
                </a:lnTo>
                <a:lnTo>
                  <a:pt x="433093" y="169202"/>
                </a:lnTo>
                <a:lnTo>
                  <a:pt x="430983" y="120561"/>
                </a:lnTo>
                <a:lnTo>
                  <a:pt x="431272" y="103344"/>
                </a:lnTo>
                <a:lnTo>
                  <a:pt x="432113" y="86267"/>
                </a:lnTo>
                <a:lnTo>
                  <a:pt x="433469" y="69329"/>
                </a:lnTo>
                <a:lnTo>
                  <a:pt x="435301" y="52527"/>
                </a:lnTo>
                <a:lnTo>
                  <a:pt x="7527" y="0"/>
                </a:lnTo>
                <a:close/>
              </a:path>
            </a:pathLst>
          </a:custGeom>
          <a:solidFill>
            <a:srgbClr val="F8B143"/>
          </a:solidFill>
        </p:spPr>
        <p:txBody>
          <a:bodyPr wrap="square" lIns="0" tIns="0" rIns="0" bIns="0" rtlCol="0"/>
          <a:lstStyle/>
          <a:p>
            <a:endParaRPr>
              <a:cs typeface="Gotham Pro" panose="02000503040000020004" charset="0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6362810" y="4531356"/>
            <a:ext cx="1289050" cy="1820545"/>
          </a:xfrm>
          <a:custGeom>
            <a:avLst/>
            <a:gdLst/>
            <a:ahLst/>
            <a:cxnLst/>
            <a:rect l="l" t="t" r="r" b="b"/>
            <a:pathLst>
              <a:path w="1289050" h="1820545">
                <a:moveTo>
                  <a:pt x="132956" y="1361503"/>
                </a:moveTo>
                <a:lnTo>
                  <a:pt x="0" y="1770735"/>
                </a:lnTo>
                <a:lnTo>
                  <a:pt x="46624" y="1784673"/>
                </a:lnTo>
                <a:lnTo>
                  <a:pt x="93396" y="1796266"/>
                </a:lnTo>
                <a:lnTo>
                  <a:pt x="140250" y="1805541"/>
                </a:lnTo>
                <a:lnTo>
                  <a:pt x="187117" y="1812522"/>
                </a:lnTo>
                <a:lnTo>
                  <a:pt x="233928" y="1817234"/>
                </a:lnTo>
                <a:lnTo>
                  <a:pt x="280616" y="1819700"/>
                </a:lnTo>
                <a:lnTo>
                  <a:pt x="327113" y="1819948"/>
                </a:lnTo>
                <a:lnTo>
                  <a:pt x="373350" y="1818000"/>
                </a:lnTo>
                <a:lnTo>
                  <a:pt x="419260" y="1813882"/>
                </a:lnTo>
                <a:lnTo>
                  <a:pt x="464774" y="1807618"/>
                </a:lnTo>
                <a:lnTo>
                  <a:pt x="509824" y="1799233"/>
                </a:lnTo>
                <a:lnTo>
                  <a:pt x="554344" y="1788753"/>
                </a:lnTo>
                <a:lnTo>
                  <a:pt x="598263" y="1776202"/>
                </a:lnTo>
                <a:lnTo>
                  <a:pt x="641515" y="1761604"/>
                </a:lnTo>
                <a:lnTo>
                  <a:pt x="684031" y="1744984"/>
                </a:lnTo>
                <a:lnTo>
                  <a:pt x="725743" y="1726368"/>
                </a:lnTo>
                <a:lnTo>
                  <a:pt x="766583" y="1705779"/>
                </a:lnTo>
                <a:lnTo>
                  <a:pt x="806483" y="1683244"/>
                </a:lnTo>
                <a:lnTo>
                  <a:pt x="845376" y="1658785"/>
                </a:lnTo>
                <a:lnTo>
                  <a:pt x="883192" y="1632429"/>
                </a:lnTo>
                <a:lnTo>
                  <a:pt x="919864" y="1604200"/>
                </a:lnTo>
                <a:lnTo>
                  <a:pt x="955325" y="1574123"/>
                </a:lnTo>
                <a:lnTo>
                  <a:pt x="989505" y="1542222"/>
                </a:lnTo>
                <a:lnTo>
                  <a:pt x="1022337" y="1508522"/>
                </a:lnTo>
                <a:lnTo>
                  <a:pt x="1053752" y="1473049"/>
                </a:lnTo>
                <a:lnTo>
                  <a:pt x="1083684" y="1435826"/>
                </a:lnTo>
                <a:lnTo>
                  <a:pt x="1112063" y="1396879"/>
                </a:lnTo>
                <a:lnTo>
                  <a:pt x="1117518" y="1388592"/>
                </a:lnTo>
                <a:lnTo>
                  <a:pt x="304012" y="1388592"/>
                </a:lnTo>
                <a:lnTo>
                  <a:pt x="259670" y="1386822"/>
                </a:lnTo>
                <a:lnTo>
                  <a:pt x="216298" y="1381615"/>
                </a:lnTo>
                <a:lnTo>
                  <a:pt x="174019" y="1373124"/>
                </a:lnTo>
                <a:lnTo>
                  <a:pt x="132956" y="1361503"/>
                </a:lnTo>
                <a:close/>
              </a:path>
              <a:path w="1289050" h="1820545">
                <a:moveTo>
                  <a:pt x="825703" y="0"/>
                </a:moveTo>
                <a:lnTo>
                  <a:pt x="597014" y="365988"/>
                </a:lnTo>
                <a:lnTo>
                  <a:pt x="634966" y="391982"/>
                </a:lnTo>
                <a:lnTo>
                  <a:pt x="670561" y="420955"/>
                </a:lnTo>
                <a:lnTo>
                  <a:pt x="703619" y="452729"/>
                </a:lnTo>
                <a:lnTo>
                  <a:pt x="733959" y="487125"/>
                </a:lnTo>
                <a:lnTo>
                  <a:pt x="761403" y="523966"/>
                </a:lnTo>
                <a:lnTo>
                  <a:pt x="785771" y="563071"/>
                </a:lnTo>
                <a:lnTo>
                  <a:pt x="806882" y="604264"/>
                </a:lnTo>
                <a:lnTo>
                  <a:pt x="824558" y="647365"/>
                </a:lnTo>
                <a:lnTo>
                  <a:pt x="838619" y="692195"/>
                </a:lnTo>
                <a:lnTo>
                  <a:pt x="848885" y="738576"/>
                </a:lnTo>
                <a:lnTo>
                  <a:pt x="855176" y="786330"/>
                </a:lnTo>
                <a:lnTo>
                  <a:pt x="857313" y="835279"/>
                </a:lnTo>
                <a:lnTo>
                  <a:pt x="855282" y="883021"/>
                </a:lnTo>
                <a:lnTo>
                  <a:pt x="849300" y="929635"/>
                </a:lnTo>
                <a:lnTo>
                  <a:pt x="839532" y="974955"/>
                </a:lnTo>
                <a:lnTo>
                  <a:pt x="826146" y="1018816"/>
                </a:lnTo>
                <a:lnTo>
                  <a:pt x="809307" y="1061051"/>
                </a:lnTo>
                <a:lnTo>
                  <a:pt x="789181" y="1101493"/>
                </a:lnTo>
                <a:lnTo>
                  <a:pt x="765934" y="1139977"/>
                </a:lnTo>
                <a:lnTo>
                  <a:pt x="739732" y="1176337"/>
                </a:lnTo>
                <a:lnTo>
                  <a:pt x="710742" y="1210407"/>
                </a:lnTo>
                <a:lnTo>
                  <a:pt x="679129" y="1242020"/>
                </a:lnTo>
                <a:lnTo>
                  <a:pt x="645060" y="1271010"/>
                </a:lnTo>
                <a:lnTo>
                  <a:pt x="608701" y="1297212"/>
                </a:lnTo>
                <a:lnTo>
                  <a:pt x="570218" y="1320459"/>
                </a:lnTo>
                <a:lnTo>
                  <a:pt x="529777" y="1340586"/>
                </a:lnTo>
                <a:lnTo>
                  <a:pt x="487543" y="1357425"/>
                </a:lnTo>
                <a:lnTo>
                  <a:pt x="443684" y="1370811"/>
                </a:lnTo>
                <a:lnTo>
                  <a:pt x="398365" y="1380579"/>
                </a:lnTo>
                <a:lnTo>
                  <a:pt x="351752" y="1386561"/>
                </a:lnTo>
                <a:lnTo>
                  <a:pt x="304012" y="1388592"/>
                </a:lnTo>
                <a:lnTo>
                  <a:pt x="1117518" y="1388592"/>
                </a:lnTo>
                <a:lnTo>
                  <a:pt x="1138821" y="1356233"/>
                </a:lnTo>
                <a:lnTo>
                  <a:pt x="1163128" y="1315191"/>
                </a:lnTo>
                <a:lnTo>
                  <a:pt x="1185228" y="1273461"/>
                </a:lnTo>
                <a:lnTo>
                  <a:pt x="1205138" y="1231115"/>
                </a:lnTo>
                <a:lnTo>
                  <a:pt x="1222875" y="1188222"/>
                </a:lnTo>
                <a:lnTo>
                  <a:pt x="1238455" y="1144855"/>
                </a:lnTo>
                <a:lnTo>
                  <a:pt x="1251895" y="1101084"/>
                </a:lnTo>
                <a:lnTo>
                  <a:pt x="1263210" y="1056980"/>
                </a:lnTo>
                <a:lnTo>
                  <a:pt x="1272417" y="1012614"/>
                </a:lnTo>
                <a:lnTo>
                  <a:pt x="1279533" y="968058"/>
                </a:lnTo>
                <a:lnTo>
                  <a:pt x="1284575" y="923382"/>
                </a:lnTo>
                <a:lnTo>
                  <a:pt x="1287557" y="878658"/>
                </a:lnTo>
                <a:lnTo>
                  <a:pt x="1288497" y="833956"/>
                </a:lnTo>
                <a:lnTo>
                  <a:pt x="1287412" y="789347"/>
                </a:lnTo>
                <a:lnTo>
                  <a:pt x="1284317" y="744903"/>
                </a:lnTo>
                <a:lnTo>
                  <a:pt x="1279229" y="700695"/>
                </a:lnTo>
                <a:lnTo>
                  <a:pt x="1272165" y="656794"/>
                </a:lnTo>
                <a:lnTo>
                  <a:pt x="1263140" y="613270"/>
                </a:lnTo>
                <a:lnTo>
                  <a:pt x="1252171" y="570195"/>
                </a:lnTo>
                <a:lnTo>
                  <a:pt x="1239276" y="527639"/>
                </a:lnTo>
                <a:lnTo>
                  <a:pt x="1224469" y="485675"/>
                </a:lnTo>
                <a:lnTo>
                  <a:pt x="1207767" y="444373"/>
                </a:lnTo>
                <a:lnTo>
                  <a:pt x="1189188" y="403803"/>
                </a:lnTo>
                <a:lnTo>
                  <a:pt x="1168746" y="364037"/>
                </a:lnTo>
                <a:lnTo>
                  <a:pt x="1146460" y="325147"/>
                </a:lnTo>
                <a:lnTo>
                  <a:pt x="1122344" y="287203"/>
                </a:lnTo>
                <a:lnTo>
                  <a:pt x="1096415" y="250275"/>
                </a:lnTo>
                <a:lnTo>
                  <a:pt x="1068691" y="214436"/>
                </a:lnTo>
                <a:lnTo>
                  <a:pt x="1039186" y="179756"/>
                </a:lnTo>
                <a:lnTo>
                  <a:pt x="1007919" y="146307"/>
                </a:lnTo>
                <a:lnTo>
                  <a:pt x="974904" y="114158"/>
                </a:lnTo>
                <a:lnTo>
                  <a:pt x="940158" y="83382"/>
                </a:lnTo>
                <a:lnTo>
                  <a:pt x="903699" y="54050"/>
                </a:lnTo>
                <a:lnTo>
                  <a:pt x="865541" y="26232"/>
                </a:lnTo>
                <a:lnTo>
                  <a:pt x="825703" y="0"/>
                </a:lnTo>
                <a:close/>
              </a:path>
            </a:pathLst>
          </a:custGeom>
          <a:solidFill>
            <a:srgbClr val="FF7E00"/>
          </a:solidFill>
        </p:spPr>
        <p:txBody>
          <a:bodyPr wrap="square" lIns="0" tIns="0" rIns="0" bIns="0" rtlCol="0"/>
          <a:lstStyle/>
          <a:p>
            <a:endParaRPr>
              <a:cs typeface="Gotham Pro" panose="02000503040000020004" charset="0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6900540" y="4474009"/>
            <a:ext cx="288290" cy="423545"/>
          </a:xfrm>
          <a:custGeom>
            <a:avLst/>
            <a:gdLst/>
            <a:ahLst/>
            <a:cxnLst/>
            <a:rect l="l" t="t" r="r" b="b"/>
            <a:pathLst>
              <a:path w="288290" h="423545">
                <a:moveTo>
                  <a:pt x="182359" y="0"/>
                </a:moveTo>
                <a:lnTo>
                  <a:pt x="0" y="391096"/>
                </a:lnTo>
                <a:lnTo>
                  <a:pt x="15224" y="398493"/>
                </a:lnTo>
                <a:lnTo>
                  <a:pt x="30184" y="406336"/>
                </a:lnTo>
                <a:lnTo>
                  <a:pt x="44873" y="414617"/>
                </a:lnTo>
                <a:lnTo>
                  <a:pt x="59283" y="423329"/>
                </a:lnTo>
                <a:lnTo>
                  <a:pt x="287972" y="57340"/>
                </a:lnTo>
                <a:lnTo>
                  <a:pt x="261454" y="41248"/>
                </a:lnTo>
                <a:lnTo>
                  <a:pt x="236118" y="26927"/>
                </a:lnTo>
                <a:lnTo>
                  <a:pt x="210305" y="13477"/>
                </a:lnTo>
                <a:lnTo>
                  <a:pt x="182359" y="0"/>
                </a:lnTo>
                <a:close/>
              </a:path>
            </a:pathLst>
          </a:custGeom>
          <a:solidFill>
            <a:srgbClr val="E1E2E3"/>
          </a:solidFill>
        </p:spPr>
        <p:txBody>
          <a:bodyPr wrap="square" lIns="0" tIns="0" rIns="0" bIns="0" rtlCol="0"/>
          <a:lstStyle/>
          <a:p>
            <a:endParaRPr>
              <a:cs typeface="Gotham Pro" panose="02000503040000020004" charset="0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6666946" y="4381804"/>
            <a:ext cx="416559" cy="483870"/>
          </a:xfrm>
          <a:custGeom>
            <a:avLst/>
            <a:gdLst/>
            <a:ahLst/>
            <a:cxnLst/>
            <a:rect l="l" t="t" r="r" b="b"/>
            <a:pathLst>
              <a:path w="416559" h="483870">
                <a:moveTo>
                  <a:pt x="0" y="0"/>
                </a:moveTo>
                <a:lnTo>
                  <a:pt x="0" y="431533"/>
                </a:lnTo>
                <a:lnTo>
                  <a:pt x="49544" y="433740"/>
                </a:lnTo>
                <a:lnTo>
                  <a:pt x="97854" y="440217"/>
                </a:lnTo>
                <a:lnTo>
                  <a:pt x="144752" y="450766"/>
                </a:lnTo>
                <a:lnTo>
                  <a:pt x="190057" y="465192"/>
                </a:lnTo>
                <a:lnTo>
                  <a:pt x="233591" y="483298"/>
                </a:lnTo>
                <a:lnTo>
                  <a:pt x="415950" y="92214"/>
                </a:lnTo>
                <a:lnTo>
                  <a:pt x="370368" y="72110"/>
                </a:lnTo>
                <a:lnTo>
                  <a:pt x="325367" y="54635"/>
                </a:lnTo>
                <a:lnTo>
                  <a:pt x="280631" y="39718"/>
                </a:lnTo>
                <a:lnTo>
                  <a:pt x="235841" y="27288"/>
                </a:lnTo>
                <a:lnTo>
                  <a:pt x="190682" y="17277"/>
                </a:lnTo>
                <a:lnTo>
                  <a:pt x="144835" y="9612"/>
                </a:lnTo>
                <a:lnTo>
                  <a:pt x="97984" y="4225"/>
                </a:lnTo>
                <a:lnTo>
                  <a:pt x="49811" y="1044"/>
                </a:lnTo>
                <a:lnTo>
                  <a:pt x="0" y="0"/>
                </a:lnTo>
                <a:close/>
              </a:path>
            </a:pathLst>
          </a:custGeom>
          <a:solidFill>
            <a:srgbClr val="5F093C"/>
          </a:solidFill>
        </p:spPr>
        <p:txBody>
          <a:bodyPr wrap="square" lIns="0" tIns="0" rIns="0" bIns="0" rtlCol="0"/>
          <a:lstStyle/>
          <a:p>
            <a:endParaRPr>
              <a:cs typeface="Gotham Pro" panose="02000503040000020004" charset="0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7320529" y="5684722"/>
            <a:ext cx="774781" cy="3956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ts val="1870"/>
              </a:lnSpc>
              <a:spcBef>
                <a:spcPts val="105"/>
              </a:spcBef>
            </a:pPr>
            <a:r>
              <a:rPr sz="1600" b="1" spc="-40" dirty="0">
                <a:solidFill>
                  <a:srgbClr val="FFFFFF"/>
                </a:solidFill>
                <a:cs typeface="Gotham Pro" panose="02000503040000020004" charset="0"/>
              </a:rPr>
              <a:t>46,2%</a:t>
            </a:r>
            <a:endParaRPr sz="1600" dirty="0">
              <a:cs typeface="Gotham Pro" panose="02000503040000020004" charset="0"/>
            </a:endParaRPr>
          </a:p>
          <a:p>
            <a:pPr marL="12700">
              <a:lnSpc>
                <a:spcPts val="1030"/>
              </a:lnSpc>
            </a:pPr>
            <a:r>
              <a:rPr sz="900" spc="15" dirty="0">
                <a:solidFill>
                  <a:srgbClr val="FFFFFF"/>
                </a:solidFill>
                <a:cs typeface="Gotham Pro" panose="02000503040000020004" charset="0"/>
              </a:rPr>
              <a:t>25-34</a:t>
            </a:r>
            <a:r>
              <a:rPr sz="900" spc="-75" dirty="0">
                <a:solidFill>
                  <a:srgbClr val="FFFFFF"/>
                </a:solidFill>
                <a:cs typeface="Gotham Pro" panose="02000503040000020004" charset="0"/>
              </a:rPr>
              <a:t> </a:t>
            </a:r>
            <a:r>
              <a:rPr sz="900" spc="5" dirty="0">
                <a:solidFill>
                  <a:srgbClr val="FFFFFF"/>
                </a:solidFill>
                <a:cs typeface="Gotham Pro" panose="02000503040000020004" charset="0"/>
              </a:rPr>
              <a:t>года</a:t>
            </a:r>
            <a:endParaRPr sz="900" dirty="0">
              <a:cs typeface="Gotham Pro" panose="02000503040000020004" charset="0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10209512" y="7053121"/>
            <a:ext cx="242587" cy="126317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25"/>
              </a:spcBef>
            </a:pPr>
            <a:fld id="{81D60167-4931-47E6-BA6A-407CBD079E47}" type="slidenum">
              <a:rPr sz="800" dirty="0">
                <a:solidFill>
                  <a:srgbClr val="7F7F7F"/>
                </a:solidFill>
                <a:latin typeface="Gotham Pro"/>
                <a:cs typeface="Gotham Pro"/>
              </a:rPr>
              <a:t>9</a:t>
            </a:fld>
            <a:endParaRPr sz="800" dirty="0">
              <a:latin typeface="Gotham Pro"/>
              <a:cs typeface="Gotham Pro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5740455" y="4103580"/>
            <a:ext cx="797453" cy="3956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ts val="1870"/>
              </a:lnSpc>
              <a:spcBef>
                <a:spcPts val="105"/>
              </a:spcBef>
            </a:pPr>
            <a:r>
              <a:rPr sz="1600" b="1" spc="-60" dirty="0">
                <a:solidFill>
                  <a:srgbClr val="FFFFFF"/>
                </a:solidFill>
                <a:cs typeface="Gotham Pro" panose="02000503040000020004" charset="0"/>
              </a:rPr>
              <a:t>9,72%</a:t>
            </a:r>
            <a:endParaRPr sz="1600" dirty="0">
              <a:cs typeface="Gotham Pro" panose="02000503040000020004" charset="0"/>
            </a:endParaRPr>
          </a:p>
          <a:p>
            <a:pPr marL="12700">
              <a:lnSpc>
                <a:spcPts val="1030"/>
              </a:lnSpc>
            </a:pPr>
            <a:r>
              <a:rPr sz="900" spc="15" dirty="0">
                <a:solidFill>
                  <a:srgbClr val="FFFFFF"/>
                </a:solidFill>
                <a:cs typeface="Gotham Pro" panose="02000503040000020004" charset="0"/>
              </a:rPr>
              <a:t>45-54</a:t>
            </a:r>
            <a:r>
              <a:rPr sz="900" spc="-45" dirty="0">
                <a:solidFill>
                  <a:srgbClr val="FFFFFF"/>
                </a:solidFill>
                <a:cs typeface="Gotham Pro" panose="02000503040000020004" charset="0"/>
              </a:rPr>
              <a:t> </a:t>
            </a:r>
            <a:r>
              <a:rPr sz="900" spc="5" dirty="0">
                <a:solidFill>
                  <a:srgbClr val="FFFFFF"/>
                </a:solidFill>
                <a:cs typeface="Gotham Pro" panose="02000503040000020004" charset="0"/>
              </a:rPr>
              <a:t>года</a:t>
            </a:r>
            <a:endParaRPr sz="900" dirty="0">
              <a:cs typeface="Gotham Pro" panose="02000503040000020004" charset="0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7253391" y="4170118"/>
            <a:ext cx="745231" cy="3956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ts val="1870"/>
              </a:lnSpc>
              <a:spcBef>
                <a:spcPts val="105"/>
              </a:spcBef>
            </a:pPr>
            <a:r>
              <a:rPr sz="1600" b="1" spc="-40" dirty="0">
                <a:solidFill>
                  <a:srgbClr val="FFFFFF"/>
                </a:solidFill>
                <a:cs typeface="Gotham Pro" panose="02000503040000020004" charset="0"/>
              </a:rPr>
              <a:t>1,46%</a:t>
            </a:r>
            <a:endParaRPr sz="1600" dirty="0">
              <a:cs typeface="Gotham Pro" panose="02000503040000020004" charset="0"/>
            </a:endParaRPr>
          </a:p>
          <a:p>
            <a:pPr marL="12700">
              <a:lnSpc>
                <a:spcPts val="1030"/>
              </a:lnSpc>
            </a:pPr>
            <a:r>
              <a:rPr sz="900" spc="15" dirty="0">
                <a:solidFill>
                  <a:srgbClr val="FFFFFF"/>
                </a:solidFill>
                <a:cs typeface="Gotham Pro" panose="02000503040000020004" charset="0"/>
              </a:rPr>
              <a:t>ос</a:t>
            </a:r>
            <a:r>
              <a:rPr sz="900" spc="-5" dirty="0">
                <a:solidFill>
                  <a:srgbClr val="FFFFFF"/>
                </a:solidFill>
                <a:cs typeface="Gotham Pro" panose="02000503040000020004" charset="0"/>
              </a:rPr>
              <a:t>т</a:t>
            </a:r>
            <a:r>
              <a:rPr sz="900" spc="15" dirty="0">
                <a:solidFill>
                  <a:srgbClr val="FFFFFF"/>
                </a:solidFill>
                <a:cs typeface="Gotham Pro" panose="02000503040000020004" charset="0"/>
              </a:rPr>
              <a:t>альные</a:t>
            </a:r>
            <a:endParaRPr sz="900" dirty="0">
              <a:cs typeface="Gotham Pro" panose="02000503040000020004" charset="0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6602470" y="3954238"/>
            <a:ext cx="740622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ts val="1870"/>
              </a:lnSpc>
              <a:spcBef>
                <a:spcPts val="105"/>
              </a:spcBef>
            </a:pPr>
            <a:r>
              <a:rPr sz="1600" b="1" spc="-204" dirty="0">
                <a:solidFill>
                  <a:srgbClr val="FFFFFF"/>
                </a:solidFill>
                <a:cs typeface="Gotham Pro" panose="02000503040000020004" charset="0"/>
              </a:rPr>
              <a:t>7</a:t>
            </a:r>
            <a:r>
              <a:rPr sz="1600" b="1" spc="-40" dirty="0">
                <a:solidFill>
                  <a:srgbClr val="FFFFFF"/>
                </a:solidFill>
                <a:cs typeface="Gotham Pro" panose="02000503040000020004" charset="0"/>
              </a:rPr>
              <a:t>,42%</a:t>
            </a:r>
            <a:endParaRPr sz="1600" dirty="0">
              <a:cs typeface="Gotham Pro" panose="02000503040000020004" charset="0"/>
            </a:endParaRPr>
          </a:p>
          <a:p>
            <a:pPr marL="12700" marR="116839">
              <a:lnSpc>
                <a:spcPts val="930"/>
              </a:lnSpc>
              <a:spcBef>
                <a:spcPts val="105"/>
              </a:spcBef>
            </a:pPr>
            <a:r>
              <a:rPr sz="900" spc="20" dirty="0">
                <a:solidFill>
                  <a:srgbClr val="FFFFFF"/>
                </a:solidFill>
                <a:cs typeface="Gotham Pro" panose="02000503040000020004" charset="0"/>
              </a:rPr>
              <a:t>50 </a:t>
            </a:r>
            <a:r>
              <a:rPr sz="900" spc="10" dirty="0">
                <a:solidFill>
                  <a:srgbClr val="FFFFFF"/>
                </a:solidFill>
                <a:cs typeface="Gotham Pro" panose="02000503040000020004" charset="0"/>
              </a:rPr>
              <a:t>лет</a:t>
            </a:r>
            <a:r>
              <a:rPr sz="900" spc="-100" dirty="0">
                <a:solidFill>
                  <a:srgbClr val="FFFFFF"/>
                </a:solidFill>
                <a:cs typeface="Gotham Pro" panose="02000503040000020004" charset="0"/>
              </a:rPr>
              <a:t> </a:t>
            </a:r>
            <a:r>
              <a:rPr sz="900" spc="20" dirty="0">
                <a:solidFill>
                  <a:srgbClr val="FFFFFF"/>
                </a:solidFill>
                <a:cs typeface="Gotham Pro" panose="02000503040000020004" charset="0"/>
              </a:rPr>
              <a:t>и  </a:t>
            </a:r>
            <a:r>
              <a:rPr sz="900" spc="15" dirty="0">
                <a:solidFill>
                  <a:srgbClr val="FFFFFF"/>
                </a:solidFill>
                <a:cs typeface="Gotham Pro" panose="02000503040000020004" charset="0"/>
              </a:rPr>
              <a:t>старше</a:t>
            </a:r>
            <a:endParaRPr sz="900" dirty="0">
              <a:cs typeface="Gotham Pro" panose="02000503040000020004" charset="0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5466317" y="5862325"/>
            <a:ext cx="832767" cy="3956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ts val="1870"/>
              </a:lnSpc>
              <a:spcBef>
                <a:spcPts val="105"/>
              </a:spcBef>
            </a:pPr>
            <a:r>
              <a:rPr sz="1600" b="1" spc="-40" dirty="0">
                <a:solidFill>
                  <a:srgbClr val="FFFFFF"/>
                </a:solidFill>
                <a:cs typeface="Gotham Pro" panose="02000503040000020004" charset="0"/>
              </a:rPr>
              <a:t>22,2%</a:t>
            </a:r>
            <a:endParaRPr sz="1600" dirty="0">
              <a:cs typeface="Gotham Pro" panose="02000503040000020004" charset="0"/>
            </a:endParaRPr>
          </a:p>
          <a:p>
            <a:pPr marL="12700">
              <a:lnSpc>
                <a:spcPts val="1030"/>
              </a:lnSpc>
            </a:pPr>
            <a:r>
              <a:rPr sz="900" spc="15" dirty="0">
                <a:solidFill>
                  <a:srgbClr val="FFFFFF"/>
                </a:solidFill>
                <a:cs typeface="Gotham Pro" panose="02000503040000020004" charset="0"/>
              </a:rPr>
              <a:t>35-44</a:t>
            </a:r>
            <a:r>
              <a:rPr sz="900" spc="-65" dirty="0">
                <a:solidFill>
                  <a:srgbClr val="FFFFFF"/>
                </a:solidFill>
                <a:cs typeface="Gotham Pro" panose="02000503040000020004" charset="0"/>
              </a:rPr>
              <a:t> </a:t>
            </a:r>
            <a:r>
              <a:rPr sz="900" spc="5" dirty="0">
                <a:solidFill>
                  <a:srgbClr val="FFFFFF"/>
                </a:solidFill>
                <a:cs typeface="Gotham Pro" panose="02000503040000020004" charset="0"/>
              </a:rPr>
              <a:t>года</a:t>
            </a:r>
            <a:endParaRPr sz="900" dirty="0">
              <a:cs typeface="Gotham Pro" panose="02000503040000020004" charset="0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5324299" y="4608808"/>
            <a:ext cx="779006" cy="3956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ts val="1870"/>
              </a:lnSpc>
              <a:spcBef>
                <a:spcPts val="105"/>
              </a:spcBef>
            </a:pPr>
            <a:r>
              <a:rPr sz="1600" b="1" spc="-40" dirty="0">
                <a:solidFill>
                  <a:srgbClr val="FFFFFF"/>
                </a:solidFill>
                <a:cs typeface="Gotham Pro" panose="02000503040000020004" charset="0"/>
              </a:rPr>
              <a:t>13%</a:t>
            </a:r>
            <a:endParaRPr sz="1600" dirty="0">
              <a:cs typeface="Gotham Pro" panose="02000503040000020004" charset="0"/>
            </a:endParaRPr>
          </a:p>
          <a:p>
            <a:pPr marL="12700">
              <a:lnSpc>
                <a:spcPts val="1030"/>
              </a:lnSpc>
            </a:pPr>
            <a:r>
              <a:rPr sz="900" spc="10" dirty="0">
                <a:solidFill>
                  <a:srgbClr val="FFFFFF"/>
                </a:solidFill>
                <a:cs typeface="Gotham Pro" panose="02000503040000020004" charset="0"/>
              </a:rPr>
              <a:t>18-24</a:t>
            </a:r>
            <a:r>
              <a:rPr sz="900" spc="-50" dirty="0">
                <a:solidFill>
                  <a:srgbClr val="FFFFFF"/>
                </a:solidFill>
                <a:cs typeface="Gotham Pro" panose="02000503040000020004" charset="0"/>
              </a:rPr>
              <a:t> </a:t>
            </a:r>
            <a:r>
              <a:rPr sz="900" spc="5" dirty="0">
                <a:solidFill>
                  <a:srgbClr val="FFFFFF"/>
                </a:solidFill>
                <a:cs typeface="Gotham Pro" panose="02000503040000020004" charset="0"/>
              </a:rPr>
              <a:t>года</a:t>
            </a:r>
            <a:endParaRPr sz="900" dirty="0">
              <a:cs typeface="Gotham Pro" panose="02000503040000020004" charset="0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11339" y="953604"/>
            <a:ext cx="5687746" cy="2827020"/>
          </a:xfrm>
          <a:custGeom>
            <a:avLst/>
            <a:gdLst/>
            <a:ahLst/>
            <a:cxnLst/>
            <a:rect l="l" t="t" r="r" b="b"/>
            <a:pathLst>
              <a:path w="1344295" h="2827020">
                <a:moveTo>
                  <a:pt x="0" y="2826397"/>
                </a:moveTo>
                <a:lnTo>
                  <a:pt x="1343761" y="2826397"/>
                </a:lnTo>
                <a:lnTo>
                  <a:pt x="1343761" y="0"/>
                </a:lnTo>
                <a:lnTo>
                  <a:pt x="0" y="0"/>
                </a:lnTo>
                <a:lnTo>
                  <a:pt x="0" y="282639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>
              <a:latin typeface="Arial Black" panose="020B0A04020102020204" pitchFamily="34" charset="0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824799" y="1311640"/>
            <a:ext cx="5320969" cy="1492716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rtl="0">
              <a:lnSpc>
                <a:spcPct val="90000"/>
              </a:lnSpc>
            </a:pPr>
            <a:r>
              <a:rPr lang="ru-RU" sz="4000" baseline="30000" dirty="0">
                <a:latin typeface="Arial Black" panose="020B0A04020102020204" pitchFamily="34" charset="0"/>
                <a:cs typeface="Gotham Pro" panose="02000503040000020004" charset="0"/>
              </a:rPr>
              <a:t>Гости ТК ЦЕНТР ГОРОДА — активные, мобильные, современные люди от 18 до 64 лет, 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824800" y="2714625"/>
            <a:ext cx="5333668" cy="84234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1400"/>
              </a:lnSpc>
              <a:spcBef>
                <a:spcPts val="95"/>
              </a:spcBef>
            </a:pPr>
            <a:r>
              <a:rPr lang="ru-RU" b="1" dirty="0">
                <a:latin typeface="Arial Black" panose="020B0A04020102020204" pitchFamily="34" charset="0"/>
                <a:cs typeface="Gotham Pro" panose="02000503040000020004" charset="0"/>
              </a:rPr>
              <a:t>с разносторонними интересами и уровнем дохода средний и выше среднего</a:t>
            </a:r>
            <a:endParaRPr dirty="0">
              <a:latin typeface="Arial Black" panose="020B0A04020102020204" pitchFamily="34" charset="0"/>
              <a:cs typeface="Gotham Pro" panose="02000503040000020004" charset="0"/>
            </a:endParaRPr>
          </a:p>
        </p:txBody>
      </p:sp>
      <p:sp>
        <p:nvSpPr>
          <p:cNvPr id="37" name="object 4"/>
          <p:cNvSpPr/>
          <p:nvPr/>
        </p:nvSpPr>
        <p:spPr>
          <a:xfrm>
            <a:off x="609217" y="3636935"/>
            <a:ext cx="4556037" cy="3027884"/>
          </a:xfrm>
          <a:custGeom>
            <a:avLst/>
            <a:gdLst/>
            <a:ahLst/>
            <a:cxnLst/>
            <a:rect l="l" t="t" r="r" b="b"/>
            <a:pathLst>
              <a:path w="1344295" h="2827020">
                <a:moveTo>
                  <a:pt x="0" y="2826397"/>
                </a:moveTo>
                <a:lnTo>
                  <a:pt x="1343761" y="2826397"/>
                </a:lnTo>
                <a:lnTo>
                  <a:pt x="1343761" y="0"/>
                </a:lnTo>
                <a:lnTo>
                  <a:pt x="0" y="0"/>
                </a:lnTo>
                <a:lnTo>
                  <a:pt x="0" y="282639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2488499" y="4361345"/>
            <a:ext cx="2151954" cy="508000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12700" marR="5080">
              <a:lnSpc>
                <a:spcPts val="1200"/>
              </a:lnSpc>
              <a:spcBef>
                <a:spcPts val="340"/>
              </a:spcBef>
            </a:pPr>
            <a:r>
              <a:rPr sz="1200" b="1" dirty="0">
                <a:solidFill>
                  <a:srgbClr val="E22144"/>
                </a:solidFill>
                <a:cs typeface="Gotham Pro" panose="02000503040000020004" charset="0"/>
              </a:rPr>
              <a:t>18% </a:t>
            </a:r>
            <a:r>
              <a:rPr sz="1000" b="1" dirty="0">
                <a:cs typeface="Gotham Pro" panose="02000503040000020004" charset="0"/>
              </a:rPr>
              <a:t>- Студенты, школьники,  блогеры и лидеры мнений,</a:t>
            </a:r>
            <a:endParaRPr sz="1000" dirty="0">
              <a:cs typeface="Gotham Pro" panose="02000503040000020004" charset="0"/>
            </a:endParaRPr>
          </a:p>
          <a:p>
            <a:pPr marL="12700">
              <a:lnSpc>
                <a:spcPts val="1160"/>
              </a:lnSpc>
            </a:pPr>
            <a:r>
              <a:rPr sz="1000" b="1" dirty="0">
                <a:cs typeface="Gotham Pro" panose="02000503040000020004" charset="0"/>
              </a:rPr>
              <a:t>«золотая» молодежь</a:t>
            </a:r>
            <a:endParaRPr sz="1000" dirty="0">
              <a:cs typeface="Gotham Pro" panose="02000503040000020004" charset="0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488498" y="4937925"/>
            <a:ext cx="2563625" cy="774571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12700" marR="107950">
              <a:lnSpc>
                <a:spcPts val="1200"/>
              </a:lnSpc>
              <a:spcBef>
                <a:spcPts val="340"/>
              </a:spcBef>
            </a:pPr>
            <a:r>
              <a:rPr sz="1200" b="1" dirty="0">
                <a:solidFill>
                  <a:srgbClr val="E22144"/>
                </a:solidFill>
                <a:cs typeface="Gotham Pro" panose="02000503040000020004" charset="0"/>
              </a:rPr>
              <a:t>47% </a:t>
            </a:r>
            <a:r>
              <a:rPr sz="1000" b="1" dirty="0">
                <a:cs typeface="Gotham Pro" panose="02000503040000020004" charset="0"/>
              </a:rPr>
              <a:t>- Служащие и специалисты  среднего звена, </a:t>
            </a:r>
            <a:r>
              <a:rPr sz="1000" b="1" dirty="0" err="1">
                <a:cs typeface="Gotham Pro" panose="02000503040000020004" charset="0"/>
              </a:rPr>
              <a:t>топ-менеджеры</a:t>
            </a:r>
            <a:r>
              <a:rPr sz="1000" dirty="0">
                <a:cs typeface="Gotham Pro" panose="02000503040000020004" charset="0"/>
              </a:rPr>
              <a:t>.</a:t>
            </a:r>
          </a:p>
          <a:p>
            <a:pPr marL="12700" marR="5080">
              <a:lnSpc>
                <a:spcPts val="1200"/>
              </a:lnSpc>
              <a:spcBef>
                <a:spcPts val="940"/>
              </a:spcBef>
            </a:pPr>
            <a:r>
              <a:rPr sz="1200" b="1" dirty="0">
                <a:solidFill>
                  <a:srgbClr val="E22144"/>
                </a:solidFill>
                <a:cs typeface="Gotham Pro" panose="02000503040000020004" charset="0"/>
              </a:rPr>
              <a:t>34% </a:t>
            </a:r>
            <a:r>
              <a:rPr sz="1000" b="1" dirty="0">
                <a:cs typeface="Gotham Pro" panose="02000503040000020004" charset="0"/>
              </a:rPr>
              <a:t>- Семейные пары с детьми,  домохозяйки, </a:t>
            </a:r>
            <a:r>
              <a:rPr sz="1000" b="1" dirty="0" err="1">
                <a:cs typeface="Gotham Pro" panose="02000503040000020004" charset="0"/>
              </a:rPr>
              <a:t>мамы</a:t>
            </a:r>
            <a:r>
              <a:rPr sz="1000" b="1" dirty="0">
                <a:cs typeface="Gotham Pro" panose="02000503040000020004" charset="0"/>
              </a:rPr>
              <a:t> в</a:t>
            </a:r>
            <a:endParaRPr sz="1000" dirty="0">
              <a:cs typeface="Gotham Pro" panose="02000503040000020004" charset="0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894712" y="3893671"/>
            <a:ext cx="1251017" cy="2265626"/>
          </a:xfrm>
          <a:prstGeom prst="rect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995396" y="4950344"/>
            <a:ext cx="569917" cy="276999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700" b="1" spc="-30" dirty="0">
                <a:solidFill>
                  <a:srgbClr val="E22144"/>
                </a:solidFill>
                <a:latin typeface="Gotham Pro Black"/>
                <a:cs typeface="Gotham Pro Black"/>
              </a:rPr>
              <a:t>36%</a:t>
            </a:r>
            <a:endParaRPr sz="1700" dirty="0">
              <a:latin typeface="Gotham Pro Black"/>
              <a:cs typeface="Gotham Pro Black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699566" y="4361345"/>
            <a:ext cx="555953" cy="276999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700" b="1" spc="-30" dirty="0">
                <a:solidFill>
                  <a:srgbClr val="E22144"/>
                </a:solidFill>
                <a:latin typeface="Gotham Pro Black"/>
                <a:cs typeface="Gotham Pro Black"/>
              </a:rPr>
              <a:t>64%</a:t>
            </a:r>
            <a:endParaRPr sz="1700" dirty="0">
              <a:latin typeface="Gotham Pro Black"/>
              <a:cs typeface="Gotham Pro Black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824800" y="3582034"/>
            <a:ext cx="4217100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dirty="0">
                <a:cs typeface="Gotham Pro"/>
              </a:rPr>
              <a:t>Социально </a:t>
            </a:r>
            <a:r>
              <a:rPr sz="1000" spc="-5" dirty="0">
                <a:cs typeface="Gotham Pro"/>
              </a:rPr>
              <a:t>–демографические характеристики</a:t>
            </a:r>
            <a:r>
              <a:rPr sz="1000" spc="5" dirty="0">
                <a:cs typeface="Gotham Pro"/>
              </a:rPr>
              <a:t> </a:t>
            </a:r>
            <a:r>
              <a:rPr sz="1000" spc="-5" dirty="0">
                <a:cs typeface="Gotham Pro"/>
              </a:rPr>
              <a:t>посетителей:</a:t>
            </a:r>
            <a:endParaRPr sz="1000" dirty="0">
              <a:cs typeface="Gotham Pro"/>
            </a:endParaRPr>
          </a:p>
        </p:txBody>
      </p:sp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7A61F219-7C44-424F-9C90-BFAD50378D7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74686"/>
            <a:ext cx="2471933" cy="1316739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515</TotalTime>
  <Words>533</Words>
  <Application>Microsoft Office PowerPoint</Application>
  <PresentationFormat>Произвольный</PresentationFormat>
  <Paragraphs>146</Paragraphs>
  <Slides>11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8" baseType="lpstr">
      <vt:lpstr>Arial</vt:lpstr>
      <vt:lpstr>Arial Black</vt:lpstr>
      <vt:lpstr>Wingdings</vt:lpstr>
      <vt:lpstr>Calibri</vt:lpstr>
      <vt:lpstr>Gotham Pro</vt:lpstr>
      <vt:lpstr>Gotham Pro Black</vt:lpstr>
      <vt:lpstr>Office Theme</vt:lpstr>
      <vt:lpstr>Презентация PowerPoint</vt:lpstr>
      <vt:lpstr>Приглашаем</vt:lpstr>
      <vt:lpstr>Рекламные возможности</vt:lpstr>
      <vt:lpstr>Рекламные возможности</vt:lpstr>
      <vt:lpstr>Рекламные возможности</vt:lpstr>
      <vt:lpstr>Рекламные возможности</vt:lpstr>
      <vt:lpstr>Карта территории</vt:lpstr>
      <vt:lpstr>Торговый  Квартал «Центр Города»:  Все дороги ведут сюда!</vt:lpstr>
      <vt:lpstr>Гости ТК ЦЕНТР ГОРОДА — активные, мобильные, современные люди от 18 до 64 лет, </vt:lpstr>
      <vt:lpstr>Динамика посещаемости  в 2020 – 2021 году 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АО "Лотос-М"</dc:creator>
  <cp:lastModifiedBy>Гормидорова Юлия Борисовна</cp:lastModifiedBy>
  <cp:revision>188</cp:revision>
  <dcterms:created xsi:type="dcterms:W3CDTF">2021-03-29T13:39:52Z</dcterms:created>
  <dcterms:modified xsi:type="dcterms:W3CDTF">2021-04-22T07:06:53Z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2021-03-29T00:00:00Z</vt:filetime>
  </property>
  <property fmtid="{D5CDD505-2E9C-101B-9397-08002B2CF9AE}" pid="3" name="Creator">
    <vt:lpwstr>Adobe InDesign 15.1 (Windows)</vt:lpwstr>
  </property>
  <property fmtid="{D5CDD505-2E9C-101B-9397-08002B2CF9AE}" pid="4" name="LastSaved">
    <vt:filetime>2021-03-29T00:00:00Z</vt:filetime>
  </property>
</Properties>
</file>